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9" r:id="rId2"/>
    <p:sldId id="260" r:id="rId3"/>
    <p:sldId id="261" r:id="rId4"/>
    <p:sldId id="262" r:id="rId5"/>
    <p:sldId id="263" r:id="rId6"/>
    <p:sldId id="265" r:id="rId7"/>
    <p:sldId id="268" r:id="rId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50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2" d="100"/>
          <a:sy n="82" d="100"/>
        </p:scale>
        <p:origin x="202" y="58"/>
      </p:cViewPr>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12296D-B774-4FC4-8151-2CA3943C7481}" type="datetimeFigureOut">
              <a:rPr lang="it-IT" smtClean="0"/>
              <a:t>23/10/2024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34CC1F-4E71-49B2-AE46-6FFDED1E8201}" type="slidenum">
              <a:rPr lang="it-IT" smtClean="0"/>
              <a:t>‹N›</a:t>
            </a:fld>
            <a:endParaRPr lang="it-IT"/>
          </a:p>
        </p:txBody>
      </p:sp>
    </p:spTree>
    <p:extLst>
      <p:ext uri="{BB962C8B-B14F-4D97-AF65-F5344CB8AC3E}">
        <p14:creationId xmlns:p14="http://schemas.microsoft.com/office/powerpoint/2010/main" val="3361665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C43B90-A37D-4E87-9306-F6D4AE0E172D}"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4378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93784E-8641-45D9-B6C4-259696AF3522}"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4102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93784E-8641-45D9-B6C4-259696AF3522}"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9032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93784E-8641-45D9-B6C4-259696AF3522}"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5931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93784E-8641-45D9-B6C4-259696AF3522}"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7947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93784E-8641-45D9-B6C4-259696AF3522}"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7917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71E66CD-BBA3-4F8E-9AB3-C3621BF11256}" type="datetimeFigureOut">
              <a:rPr lang="it-IT" smtClean="0"/>
              <a:pPr/>
              <a:t>23/10/2024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75AC350-4B2B-4589-B1B3-72C75D627903}" type="slidenum">
              <a:rPr lang="it-IT" smtClean="0"/>
              <a:pPr/>
              <a:t>‹N›</a:t>
            </a:fld>
            <a:endParaRPr lang="it-IT"/>
          </a:p>
        </p:txBody>
      </p:sp>
    </p:spTree>
    <p:extLst>
      <p:ext uri="{BB962C8B-B14F-4D97-AF65-F5344CB8AC3E}">
        <p14:creationId xmlns:p14="http://schemas.microsoft.com/office/powerpoint/2010/main" val="36945185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1E66CD-BBA3-4F8E-9AB3-C3621BF11256}" type="datetimeFigureOut">
              <a:rPr lang="it-IT" smtClean="0"/>
              <a:pPr/>
              <a:t>23/10/2024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75AC350-4B2B-4589-B1B3-72C75D627903}" type="slidenum">
              <a:rPr lang="it-IT" smtClean="0"/>
              <a:pPr/>
              <a:t>‹N›</a:t>
            </a:fld>
            <a:endParaRPr lang="it-IT"/>
          </a:p>
        </p:txBody>
      </p:sp>
    </p:spTree>
    <p:extLst>
      <p:ext uri="{BB962C8B-B14F-4D97-AF65-F5344CB8AC3E}">
        <p14:creationId xmlns:p14="http://schemas.microsoft.com/office/powerpoint/2010/main" val="28368292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1E66CD-BBA3-4F8E-9AB3-C3621BF11256}" type="datetimeFigureOut">
              <a:rPr lang="it-IT" smtClean="0"/>
              <a:pPr/>
              <a:t>23/10/2024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75AC350-4B2B-4589-B1B3-72C75D627903}" type="slidenum">
              <a:rPr lang="it-IT" smtClean="0"/>
              <a:pPr/>
              <a:t>‹N›</a:t>
            </a:fld>
            <a:endParaRPr lang="it-IT"/>
          </a:p>
        </p:txBody>
      </p:sp>
    </p:spTree>
    <p:extLst>
      <p:ext uri="{BB962C8B-B14F-4D97-AF65-F5344CB8AC3E}">
        <p14:creationId xmlns:p14="http://schemas.microsoft.com/office/powerpoint/2010/main" val="1311062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1E66CD-BBA3-4F8E-9AB3-C3621BF11256}" type="datetimeFigureOut">
              <a:rPr lang="it-IT" smtClean="0"/>
              <a:pPr/>
              <a:t>23/10/2024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75AC350-4B2B-4589-B1B3-72C75D627903}" type="slidenum">
              <a:rPr lang="it-IT" smtClean="0"/>
              <a:pPr/>
              <a:t>‹N›</a:t>
            </a:fld>
            <a:endParaRPr lang="it-IT"/>
          </a:p>
        </p:txBody>
      </p:sp>
    </p:spTree>
    <p:extLst>
      <p:ext uri="{BB962C8B-B14F-4D97-AF65-F5344CB8AC3E}">
        <p14:creationId xmlns:p14="http://schemas.microsoft.com/office/powerpoint/2010/main" val="9154321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71E66CD-BBA3-4F8E-9AB3-C3621BF11256}" type="datetimeFigureOut">
              <a:rPr lang="it-IT" smtClean="0"/>
              <a:pPr/>
              <a:t>23/10/2024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75AC350-4B2B-4589-B1B3-72C75D627903}" type="slidenum">
              <a:rPr lang="it-IT" smtClean="0"/>
              <a:pPr/>
              <a:t>‹N›</a:t>
            </a:fld>
            <a:endParaRPr lang="it-IT"/>
          </a:p>
        </p:txBody>
      </p:sp>
    </p:spTree>
    <p:extLst>
      <p:ext uri="{BB962C8B-B14F-4D97-AF65-F5344CB8AC3E}">
        <p14:creationId xmlns:p14="http://schemas.microsoft.com/office/powerpoint/2010/main" val="35786978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71E66CD-BBA3-4F8E-9AB3-C3621BF11256}" type="datetimeFigureOut">
              <a:rPr lang="it-IT" smtClean="0"/>
              <a:pPr/>
              <a:t>23/10/2024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75AC350-4B2B-4589-B1B3-72C75D627903}" type="slidenum">
              <a:rPr lang="it-IT" smtClean="0"/>
              <a:pPr/>
              <a:t>‹N›</a:t>
            </a:fld>
            <a:endParaRPr lang="it-IT"/>
          </a:p>
        </p:txBody>
      </p:sp>
    </p:spTree>
    <p:extLst>
      <p:ext uri="{BB962C8B-B14F-4D97-AF65-F5344CB8AC3E}">
        <p14:creationId xmlns:p14="http://schemas.microsoft.com/office/powerpoint/2010/main" val="37626026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71E66CD-BBA3-4F8E-9AB3-C3621BF11256}" type="datetimeFigureOut">
              <a:rPr lang="it-IT" smtClean="0"/>
              <a:pPr/>
              <a:t>23/10/2024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75AC350-4B2B-4589-B1B3-72C75D627903}" type="slidenum">
              <a:rPr lang="it-IT" smtClean="0"/>
              <a:pPr/>
              <a:t>‹N›</a:t>
            </a:fld>
            <a:endParaRPr lang="it-IT"/>
          </a:p>
        </p:txBody>
      </p:sp>
    </p:spTree>
    <p:extLst>
      <p:ext uri="{BB962C8B-B14F-4D97-AF65-F5344CB8AC3E}">
        <p14:creationId xmlns:p14="http://schemas.microsoft.com/office/powerpoint/2010/main" val="8204267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71E66CD-BBA3-4F8E-9AB3-C3621BF11256}" type="datetimeFigureOut">
              <a:rPr lang="it-IT" smtClean="0"/>
              <a:pPr/>
              <a:t>23/10/2024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75AC350-4B2B-4589-B1B3-72C75D627903}" type="slidenum">
              <a:rPr lang="it-IT" smtClean="0"/>
              <a:pPr/>
              <a:t>‹N›</a:t>
            </a:fld>
            <a:endParaRPr lang="it-IT"/>
          </a:p>
        </p:txBody>
      </p:sp>
    </p:spTree>
    <p:extLst>
      <p:ext uri="{BB962C8B-B14F-4D97-AF65-F5344CB8AC3E}">
        <p14:creationId xmlns:p14="http://schemas.microsoft.com/office/powerpoint/2010/main" val="38501162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E66CD-BBA3-4F8E-9AB3-C3621BF11256}" type="datetimeFigureOut">
              <a:rPr lang="it-IT" smtClean="0"/>
              <a:pPr/>
              <a:t>23/10/2024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475AC350-4B2B-4589-B1B3-72C75D627903}" type="slidenum">
              <a:rPr lang="it-IT" smtClean="0"/>
              <a:pPr/>
              <a:t>‹N›</a:t>
            </a:fld>
            <a:endParaRPr lang="it-IT"/>
          </a:p>
        </p:txBody>
      </p:sp>
    </p:spTree>
    <p:extLst>
      <p:ext uri="{BB962C8B-B14F-4D97-AF65-F5344CB8AC3E}">
        <p14:creationId xmlns:p14="http://schemas.microsoft.com/office/powerpoint/2010/main" val="40183140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71E66CD-BBA3-4F8E-9AB3-C3621BF11256}" type="datetimeFigureOut">
              <a:rPr lang="it-IT" smtClean="0"/>
              <a:pPr/>
              <a:t>23/10/2024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75AC350-4B2B-4589-B1B3-72C75D627903}" type="slidenum">
              <a:rPr lang="it-IT" smtClean="0"/>
              <a:pPr/>
              <a:t>‹N›</a:t>
            </a:fld>
            <a:endParaRPr lang="it-IT"/>
          </a:p>
        </p:txBody>
      </p:sp>
    </p:spTree>
    <p:extLst>
      <p:ext uri="{BB962C8B-B14F-4D97-AF65-F5344CB8AC3E}">
        <p14:creationId xmlns:p14="http://schemas.microsoft.com/office/powerpoint/2010/main" val="17039248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71E66CD-BBA3-4F8E-9AB3-C3621BF11256}" type="datetimeFigureOut">
              <a:rPr lang="it-IT" smtClean="0"/>
              <a:pPr/>
              <a:t>23/10/2024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75AC350-4B2B-4589-B1B3-72C75D627903}" type="slidenum">
              <a:rPr lang="it-IT" smtClean="0"/>
              <a:pPr/>
              <a:t>‹N›</a:t>
            </a:fld>
            <a:endParaRPr lang="it-IT"/>
          </a:p>
        </p:txBody>
      </p:sp>
    </p:spTree>
    <p:extLst>
      <p:ext uri="{BB962C8B-B14F-4D97-AF65-F5344CB8AC3E}">
        <p14:creationId xmlns:p14="http://schemas.microsoft.com/office/powerpoint/2010/main" val="6162821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E66CD-BBA3-4F8E-9AB3-C3621BF11256}" type="datetimeFigureOut">
              <a:rPr lang="it-IT" smtClean="0"/>
              <a:pPr/>
              <a:t>23/10/2024</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AC350-4B2B-4589-B1B3-72C75D627903}" type="slidenum">
              <a:rPr lang="it-IT" smtClean="0"/>
              <a:pPr/>
              <a:t>‹N›</a:t>
            </a:fld>
            <a:endParaRPr lang="it-IT"/>
          </a:p>
        </p:txBody>
      </p:sp>
    </p:spTree>
    <p:extLst>
      <p:ext uri="{BB962C8B-B14F-4D97-AF65-F5344CB8AC3E}">
        <p14:creationId xmlns:p14="http://schemas.microsoft.com/office/powerpoint/2010/main" val="4214712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 Target="slide3.xml"/><Relationship Id="rId7"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4.xml"/><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eliofragassi.it/"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382C28B-ACD0-456E-B237-4AD143714A82}"/>
              </a:ext>
            </a:extLst>
          </p:cNvPr>
          <p:cNvSpPr txBox="1">
            <a:spLocks noChangeArrowheads="1"/>
          </p:cNvSpPr>
          <p:nvPr/>
        </p:nvSpPr>
        <p:spPr>
          <a:xfrm>
            <a:off x="48000" y="529149"/>
            <a:ext cx="12096000" cy="385003"/>
          </a:xfrm>
          <a:prstGeom prst="rect">
            <a:avLst/>
          </a:prstGeom>
          <a:noFill/>
          <a:ln w="3175">
            <a:solidFill>
              <a:srgbClr val="C00000"/>
            </a:solidFill>
          </a:ln>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90000"/>
              </a:lnSpc>
              <a:spcBef>
                <a:spcPct val="20000"/>
              </a:spcBef>
              <a:spcAft>
                <a:spcPts val="0"/>
              </a:spcAft>
              <a:buClr>
                <a:srgbClr val="1F497D"/>
              </a:buClr>
              <a:buSzPct val="75000"/>
              <a:buFontTx/>
              <a:buNone/>
              <a:tabLst/>
              <a:defRPr/>
            </a:pPr>
            <a:r>
              <a:rPr kumimoji="0" lang="it-IT" sz="2000" b="0" i="0" u="none" strike="noStrike" kern="0" cap="none" spc="0" normalizeH="0" baseline="0" noProof="0" dirty="0">
                <a:ln>
                  <a:noFill/>
                </a:ln>
                <a:solidFill>
                  <a:srgbClr val="C00000"/>
                </a:solidFill>
                <a:effectLst/>
                <a:uLnTx/>
                <a:uFillTx/>
                <a:latin typeface="Comic Sans MS" pitchFamily="66" charset="0"/>
                <a:ea typeface="+mn-ea"/>
                <a:cs typeface="Arial" panose="020B0604020202020204" pitchFamily="34" charset="0"/>
              </a:rPr>
              <a:t>Indagine insiemistica sulla doppia proiezione ortogonale di </a:t>
            </a:r>
            <a:r>
              <a:rPr kumimoji="0" lang="it-IT" sz="2000" b="0" i="0" u="none" strike="noStrike" kern="0" cap="none" spc="0" normalizeH="0" baseline="0" noProof="0" dirty="0" err="1">
                <a:ln>
                  <a:noFill/>
                </a:ln>
                <a:solidFill>
                  <a:srgbClr val="C00000"/>
                </a:solidFill>
                <a:effectLst/>
                <a:uLnTx/>
                <a:uFillTx/>
                <a:latin typeface="Comic Sans MS" pitchFamily="66" charset="0"/>
                <a:ea typeface="+mn-ea"/>
                <a:cs typeface="Arial" panose="020B0604020202020204" pitchFamily="34" charset="0"/>
              </a:rPr>
              <a:t>Monge</a:t>
            </a:r>
            <a:endParaRPr kumimoji="0" lang="it-IT" sz="2000" b="0" i="0" u="none" strike="noStrike" kern="0" cap="none" spc="0" normalizeH="0" baseline="0" noProof="0" dirty="0">
              <a:ln>
                <a:noFill/>
              </a:ln>
              <a:solidFill>
                <a:srgbClr val="C00000"/>
              </a:solidFill>
              <a:effectLst/>
              <a:uLnTx/>
              <a:uFillTx/>
              <a:latin typeface="Comic Sans MS" pitchFamily="66" charset="0"/>
              <a:ea typeface="+mn-ea"/>
              <a:cs typeface="Arial" panose="020B0604020202020204" pitchFamily="34" charset="0"/>
            </a:endParaRPr>
          </a:p>
        </p:txBody>
      </p:sp>
      <p:sp>
        <p:nvSpPr>
          <p:cNvPr id="6" name="Titolo 12">
            <a:extLst>
              <a:ext uri="{FF2B5EF4-FFF2-40B4-BE49-F238E27FC236}">
                <a16:creationId xmlns:a16="http://schemas.microsoft.com/office/drawing/2014/main" id="{5228088B-0BA8-46AA-B589-31D74B8A7B82}"/>
              </a:ext>
            </a:extLst>
          </p:cNvPr>
          <p:cNvSpPr>
            <a:spLocks noGrp="1"/>
          </p:cNvSpPr>
          <p:nvPr/>
        </p:nvSpPr>
        <p:spPr>
          <a:xfrm>
            <a:off x="48000" y="30148"/>
            <a:ext cx="12096000" cy="469817"/>
          </a:xfrm>
          <a:prstGeom prst="rect">
            <a:avLst/>
          </a:prstGeom>
          <a:ln>
            <a:solidFill>
              <a:srgbClr val="0070C0"/>
            </a:solidFill>
          </a:ln>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3200" b="0" i="0" u="none" strike="noStrike" kern="0" cap="none" spc="0" normalizeH="0" baseline="0" noProof="0" dirty="0">
                <a:ln>
                  <a:noFill/>
                </a:ln>
                <a:solidFill>
                  <a:srgbClr val="C00000"/>
                </a:solidFill>
                <a:effectLst/>
                <a:uLnTx/>
                <a:uFillTx/>
                <a:latin typeface="Comic Sans MS" pitchFamily="66" charset="0"/>
                <a:ea typeface="+mj-ea"/>
                <a:cs typeface="+mj-cs"/>
              </a:rPr>
              <a:t>Geometria descrittiva dinamica</a:t>
            </a:r>
            <a:endParaRPr kumimoji="0" lang="it-IT" sz="4400" b="0" i="0" u="none" strike="noStrike" kern="1200" cap="none" spc="0" normalizeH="0" baseline="0" noProof="0" dirty="0">
              <a:ln>
                <a:noFill/>
              </a:ln>
              <a:solidFill>
                <a:srgbClr val="C00000"/>
              </a:solidFill>
              <a:effectLst/>
              <a:uLnTx/>
              <a:uFillTx/>
              <a:latin typeface="Calibri Light"/>
              <a:ea typeface="+mj-ea"/>
              <a:cs typeface="+mj-cs"/>
            </a:endParaRPr>
          </a:p>
        </p:txBody>
      </p:sp>
      <p:sp>
        <p:nvSpPr>
          <p:cNvPr id="7" name="Text Box 9">
            <a:extLst>
              <a:ext uri="{FF2B5EF4-FFF2-40B4-BE49-F238E27FC236}">
                <a16:creationId xmlns:a16="http://schemas.microsoft.com/office/drawing/2014/main" id="{9AD71F2D-FF28-4FAB-990D-809FFADB9282}"/>
              </a:ext>
            </a:extLst>
          </p:cNvPr>
          <p:cNvSpPr txBox="1">
            <a:spLocks noChangeArrowheads="1"/>
          </p:cNvSpPr>
          <p:nvPr/>
        </p:nvSpPr>
        <p:spPr bwMode="auto">
          <a:xfrm>
            <a:off x="27993" y="6457978"/>
            <a:ext cx="5940000" cy="360000"/>
          </a:xfrm>
          <a:prstGeom prst="rect">
            <a:avLst/>
          </a:prstGeom>
          <a:solidFill>
            <a:srgbClr val="FFFF00"/>
          </a:solidFill>
          <a:ln w="3175">
            <a:solidFill>
              <a:srgbClr val="0070C0"/>
            </a:solidFill>
            <a:miter lim="800000"/>
            <a:headEnd/>
            <a:tailEnd/>
          </a:ln>
        </p:spPr>
        <p:txBody>
          <a:bodyPr wrap="square" lIns="69056" tIns="34529" rIns="69056" bIns="34529" anchor="ctr">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1800" b="1" i="0" u="none" strike="noStrike" kern="0" cap="none" spc="0" normalizeH="0" baseline="0" noProof="0" dirty="0">
                <a:ln>
                  <a:noFill/>
                </a:ln>
                <a:solidFill>
                  <a:srgbClr val="FF0000"/>
                </a:solidFill>
                <a:effectLst/>
                <a:uLnTx/>
                <a:uFillTx/>
                <a:latin typeface="Comic Sans MS" panose="030F0702030302020204" pitchFamily="66" charset="0"/>
                <a:ea typeface="+mn-ea"/>
                <a:cs typeface="Courier New" panose="02070309020205020404" pitchFamily="49" charset="0"/>
              </a:rPr>
              <a:t>Il materiale può essere riprodotto citando la fonte</a:t>
            </a:r>
          </a:p>
        </p:txBody>
      </p:sp>
      <p:sp>
        <p:nvSpPr>
          <p:cNvPr id="8" name="Text Box 6">
            <a:extLst>
              <a:ext uri="{FF2B5EF4-FFF2-40B4-BE49-F238E27FC236}">
                <a16:creationId xmlns:a16="http://schemas.microsoft.com/office/drawing/2014/main" id="{D7E934DE-214E-491F-AE64-092AABB50E77}"/>
              </a:ext>
            </a:extLst>
          </p:cNvPr>
          <p:cNvSpPr txBox="1">
            <a:spLocks noChangeArrowheads="1"/>
          </p:cNvSpPr>
          <p:nvPr/>
        </p:nvSpPr>
        <p:spPr bwMode="auto">
          <a:xfrm>
            <a:off x="6224007" y="6460676"/>
            <a:ext cx="5940000" cy="360000"/>
          </a:xfrm>
          <a:prstGeom prst="rect">
            <a:avLst/>
          </a:prstGeom>
          <a:solidFill>
            <a:srgbClr val="FFFF00"/>
          </a:solidFill>
          <a:ln w="3175">
            <a:solidFill>
              <a:srgbClr val="0070C0"/>
            </a:solidFill>
            <a:miter lim="800000"/>
            <a:headEnd/>
            <a:tailEnd/>
          </a:ln>
        </p:spPr>
        <p:txBody>
          <a:bodyPr wrap="square" lIns="69056" tIns="34529" rIns="69056" bIns="34529" anchor="ctr">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1400" b="1" i="0" u="none" strike="noStrike" kern="0" cap="none" spc="0" normalizeH="0" baseline="0" noProof="0" dirty="0">
                <a:ln>
                  <a:noFill/>
                </a:ln>
                <a:solidFill>
                  <a:srgbClr val="C00000"/>
                </a:solidFill>
                <a:effectLst/>
                <a:uLnTx/>
                <a:uFillTx/>
                <a:latin typeface="Comic Sans MS" panose="030F0702030302020204" pitchFamily="66" charset="0"/>
                <a:ea typeface="+mn-ea"/>
                <a:cs typeface="Courier New" panose="02070309020205020404" pitchFamily="49" charset="0"/>
              </a:rPr>
              <a:t>Autore   Prof. Arch. Elio Fragassi</a:t>
            </a:r>
          </a:p>
        </p:txBody>
      </p:sp>
      <p:sp>
        <p:nvSpPr>
          <p:cNvPr id="2" name="CasellaDiTesto 1">
            <a:extLst>
              <a:ext uri="{FF2B5EF4-FFF2-40B4-BE49-F238E27FC236}">
                <a16:creationId xmlns:a16="http://schemas.microsoft.com/office/drawing/2014/main" id="{754C6396-D4BA-D145-071D-A7DC30316389}"/>
              </a:ext>
            </a:extLst>
          </p:cNvPr>
          <p:cNvSpPr txBox="1"/>
          <p:nvPr/>
        </p:nvSpPr>
        <p:spPr>
          <a:xfrm>
            <a:off x="48000" y="943336"/>
            <a:ext cx="12096000" cy="707886"/>
          </a:xfrm>
          <a:prstGeom prst="rect">
            <a:avLst/>
          </a:prstGeom>
          <a:noFill/>
          <a:ln w="3175">
            <a:solidFill>
              <a:srgbClr val="C0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PIANO  PER  DUE  RETTE  PARALLELE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Esercizio 2 – Piano per due rette frontali parallele nel primo diedro</a:t>
            </a:r>
          </a:p>
        </p:txBody>
      </p:sp>
      <p:sp>
        <p:nvSpPr>
          <p:cNvPr id="3" name="Rectangle 5">
            <a:extLst>
              <a:ext uri="{FF2B5EF4-FFF2-40B4-BE49-F238E27FC236}">
                <a16:creationId xmlns:a16="http://schemas.microsoft.com/office/drawing/2014/main" id="{BCDCB798-6E65-434E-B020-C0252A6E6CEA}"/>
              </a:ext>
            </a:extLst>
          </p:cNvPr>
          <p:cNvSpPr>
            <a:spLocks noChangeArrowheads="1"/>
          </p:cNvSpPr>
          <p:nvPr/>
        </p:nvSpPr>
        <p:spPr bwMode="auto">
          <a:xfrm>
            <a:off x="9433249" y="1696566"/>
            <a:ext cx="2713135" cy="4464000"/>
          </a:xfrm>
          <a:prstGeom prst="rect">
            <a:avLst/>
          </a:prstGeom>
          <a:solidFill>
            <a:schemeClr val="accent4">
              <a:lumMod val="20000"/>
              <a:lumOff val="80000"/>
            </a:schemeClr>
          </a:solidFill>
          <a:ln w="3175" algn="ctr">
            <a:solidFill>
              <a:srgbClr val="C00000"/>
            </a:solidFill>
            <a:miter lim="800000"/>
            <a:headEnd/>
            <a:tailEnd/>
          </a:ln>
        </p:spPr>
        <p:txBody>
          <a:bodyPr wrap="square" lIns="0" anchor="ctr">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Il disegno di copertina</a:t>
            </a: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 è stato eseguito </a:t>
            </a: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nell’a. s. 2005/06</a:t>
            </a:r>
          </a:p>
          <a:p>
            <a:pPr marL="108000" marR="0" lvl="0" indent="0" algn="ctr" defTabSz="457200" rtl="0" eaLnBrk="0" fontAlgn="auto" latinLnBrk="0" hangingPunct="0">
              <a:lnSpc>
                <a:spcPct val="100000"/>
              </a:lnSpc>
              <a:spcBef>
                <a:spcPts val="0"/>
              </a:spcBef>
              <a:spcAft>
                <a:spcPts val="0"/>
              </a:spcAft>
              <a:buClrTx/>
              <a:buSzTx/>
              <a:buFontTx/>
              <a:buNone/>
              <a:tabLst/>
              <a:defRPr/>
            </a:pPr>
            <a:endPar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endParaRP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da </a:t>
            </a: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D’Andrea Emanuela</a:t>
            </a: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della classe </a:t>
            </a:r>
            <a:r>
              <a:rPr kumimoji="0" lang="it-IT" sz="1500" b="1"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2C</a:t>
            </a:r>
          </a:p>
          <a:p>
            <a:pPr marL="108000" marR="0" lvl="0" indent="0" algn="ctr" defTabSz="457200" rtl="0" eaLnBrk="0" fontAlgn="auto" latinLnBrk="0" hangingPunct="0">
              <a:lnSpc>
                <a:spcPct val="100000"/>
              </a:lnSpc>
              <a:spcBef>
                <a:spcPts val="0"/>
              </a:spcBef>
              <a:spcAft>
                <a:spcPts val="0"/>
              </a:spcAft>
              <a:buClrTx/>
              <a:buSzTx/>
              <a:buFontTx/>
              <a:buNone/>
              <a:tabLst/>
              <a:defRPr/>
            </a:pPr>
            <a:endPar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endParaRP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del </a:t>
            </a:r>
            <a:r>
              <a:rPr kumimoji="0" lang="it-IT" sz="1500" b="1"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Liceo Artistico Statale</a:t>
            </a: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«G. </a:t>
            </a:r>
            <a:r>
              <a:rPr kumimoji="0" lang="it-IT" sz="1500" b="1" i="0" u="none" strike="noStrike" kern="1200" cap="none" spc="0" normalizeH="0" baseline="0" noProof="0" dirty="0" err="1">
                <a:ln>
                  <a:noFill/>
                </a:ln>
                <a:solidFill>
                  <a:srgbClr val="C00000"/>
                </a:solidFill>
                <a:effectLst/>
                <a:uLnTx/>
                <a:uFillTx/>
                <a:latin typeface="Comic Sans MS" pitchFamily="66" charset="0"/>
                <a:ea typeface="+mn-ea"/>
                <a:cs typeface="Times New Roman" pitchFamily="18" charset="0"/>
              </a:rPr>
              <a:t>Misticoni</a:t>
            </a:r>
            <a:r>
              <a:rPr kumimoji="0" lang="it-IT" sz="1500" b="1"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a:t>
            </a:r>
            <a:r>
              <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 di Pescara</a:t>
            </a: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 </a:t>
            </a:r>
            <a:endPar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endParaRP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per la materia </a:t>
            </a: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Discipline geometriche </a:t>
            </a:r>
          </a:p>
          <a:p>
            <a:pPr marL="108000" marR="0" lvl="0" indent="0" algn="ctr" defTabSz="457200" rtl="0" eaLnBrk="0" fontAlgn="auto" latinLnBrk="0" hangingPunct="0">
              <a:lnSpc>
                <a:spcPct val="100000"/>
              </a:lnSpc>
              <a:spcBef>
                <a:spcPts val="0"/>
              </a:spcBef>
              <a:spcAft>
                <a:spcPts val="0"/>
              </a:spcAft>
              <a:buClrTx/>
              <a:buSzTx/>
              <a:buFontTx/>
              <a:buNone/>
              <a:tabLst/>
              <a:defRPr/>
            </a:pPr>
            <a:endPar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endParaRP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del corso sperimentale</a:t>
            </a:r>
          </a:p>
          <a:p>
            <a:pPr marL="108000" marR="0" lvl="0" indent="0" algn="ctr" defTabSz="457200" rtl="0" eaLnBrk="0" fontAlgn="auto" latinLnBrk="0" hangingPunct="0">
              <a:lnSpc>
                <a:spcPct val="100000"/>
              </a:lnSpc>
              <a:spcBef>
                <a:spcPts val="0"/>
              </a:spcBef>
              <a:spcAft>
                <a:spcPts val="0"/>
              </a:spcAft>
              <a:buClrTx/>
              <a:buSzTx/>
              <a:buFontTx/>
              <a:buNone/>
              <a:tabLst/>
              <a:defRPr/>
            </a:pPr>
            <a:r>
              <a:rPr kumimoji="0" lang="it-IT" sz="1500" b="1"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«Progetto Leonardo»</a:t>
            </a:r>
          </a:p>
          <a:p>
            <a:pPr marL="108000" marR="0" lvl="0" indent="0" algn="ctr" defTabSz="457200" rtl="0" eaLnBrk="0" fontAlgn="auto" latinLnBrk="0" hangingPunct="0">
              <a:lnSpc>
                <a:spcPct val="100000"/>
              </a:lnSpc>
              <a:spcBef>
                <a:spcPts val="0"/>
              </a:spcBef>
              <a:spcAft>
                <a:spcPts val="0"/>
              </a:spcAft>
              <a:buClrTx/>
              <a:buSzTx/>
              <a:buFontTx/>
              <a:buNone/>
              <a:tabLst/>
              <a:defRPr/>
            </a:pPr>
            <a:endPar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Insegnante:</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C00000"/>
                </a:solidFill>
                <a:effectLst/>
                <a:uLnTx/>
                <a:uFillTx/>
                <a:latin typeface="Comic Sans MS" pitchFamily="66" charset="0"/>
                <a:ea typeface="+mn-ea"/>
                <a:cs typeface="Times New Roman" pitchFamily="18" charset="0"/>
              </a:rPr>
              <a:t> prof. Elio </a:t>
            </a:r>
            <a:r>
              <a:rPr kumimoji="0" lang="it-IT" sz="1500" b="0" i="0" u="none" strike="noStrike" kern="1200" cap="none" spc="0" normalizeH="0" baseline="0" noProof="0" dirty="0" err="1">
                <a:ln>
                  <a:noFill/>
                </a:ln>
                <a:solidFill>
                  <a:srgbClr val="C00000"/>
                </a:solidFill>
                <a:effectLst/>
                <a:uLnTx/>
                <a:uFillTx/>
                <a:latin typeface="Comic Sans MS" pitchFamily="66" charset="0"/>
                <a:cs typeface="Times New Roman" pitchFamily="18" charset="0"/>
              </a:rPr>
              <a:t>Fragassi</a:t>
            </a:r>
            <a:endParaRPr kumimoji="0" lang="it-IT" sz="15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4" name="CasellaDiTesto 3">
            <a:extLst>
              <a:ext uri="{FF2B5EF4-FFF2-40B4-BE49-F238E27FC236}">
                <a16:creationId xmlns:a16="http://schemas.microsoft.com/office/drawing/2014/main" id="{321BD1A6-4A80-4550-2E5B-E665F829148E}"/>
              </a:ext>
            </a:extLst>
          </p:cNvPr>
          <p:cNvSpPr txBox="1"/>
          <p:nvPr/>
        </p:nvSpPr>
        <p:spPr>
          <a:xfrm>
            <a:off x="3626922" y="1743635"/>
            <a:ext cx="5798843"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Indice</a:t>
            </a:r>
          </a:p>
        </p:txBody>
      </p:sp>
      <p:sp>
        <p:nvSpPr>
          <p:cNvPr id="10" name="CasellaDiTesto 9">
            <a:extLst>
              <a:ext uri="{FF2B5EF4-FFF2-40B4-BE49-F238E27FC236}">
                <a16:creationId xmlns:a16="http://schemas.microsoft.com/office/drawing/2014/main" id="{454C7C01-8C10-D6B4-B6BA-7B1B933480F6}"/>
              </a:ext>
            </a:extLst>
          </p:cNvPr>
          <p:cNvSpPr txBox="1"/>
          <p:nvPr/>
        </p:nvSpPr>
        <p:spPr>
          <a:xfrm>
            <a:off x="4339764" y="5165447"/>
            <a:ext cx="4560630" cy="707886"/>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Per accedere alle pagine selezionare il numero</a:t>
            </a:r>
          </a:p>
        </p:txBody>
      </p:sp>
      <p:sp>
        <p:nvSpPr>
          <p:cNvPr id="12" name="CasellaDiTesto 11">
            <a:hlinkClick r:id="rId3" action="ppaction://hlinksldjump"/>
            <a:extLst>
              <a:ext uri="{FF2B5EF4-FFF2-40B4-BE49-F238E27FC236}">
                <a16:creationId xmlns:a16="http://schemas.microsoft.com/office/drawing/2014/main" id="{C10DC523-C654-BC6D-3CD1-2580CFB6918C}"/>
              </a:ext>
            </a:extLst>
          </p:cNvPr>
          <p:cNvSpPr txBox="1"/>
          <p:nvPr/>
        </p:nvSpPr>
        <p:spPr>
          <a:xfrm>
            <a:off x="3836742" y="2892580"/>
            <a:ext cx="348928" cy="369332"/>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alibri"/>
                <a:ea typeface="+mn-ea"/>
                <a:cs typeface="+mn-cs"/>
              </a:rPr>
              <a:t>2</a:t>
            </a:r>
          </a:p>
        </p:txBody>
      </p:sp>
      <p:sp>
        <p:nvSpPr>
          <p:cNvPr id="13" name="CasellaDiTesto 12">
            <a:hlinkClick r:id="rId4" action="ppaction://hlinksldjump"/>
            <a:extLst>
              <a:ext uri="{FF2B5EF4-FFF2-40B4-BE49-F238E27FC236}">
                <a16:creationId xmlns:a16="http://schemas.microsoft.com/office/drawing/2014/main" id="{1CDE8858-CEDF-9815-CA2E-80AFC54A001D}"/>
              </a:ext>
            </a:extLst>
          </p:cNvPr>
          <p:cNvSpPr txBox="1"/>
          <p:nvPr/>
        </p:nvSpPr>
        <p:spPr>
          <a:xfrm>
            <a:off x="3825571" y="3316094"/>
            <a:ext cx="348928" cy="369332"/>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alibri"/>
                <a:ea typeface="+mn-ea"/>
                <a:cs typeface="+mn-cs"/>
              </a:rPr>
              <a:t>3</a:t>
            </a:r>
          </a:p>
        </p:txBody>
      </p:sp>
      <p:sp>
        <p:nvSpPr>
          <p:cNvPr id="14" name="CasellaDiTesto 13">
            <a:hlinkClick r:id="rId5" action="ppaction://hlinksldjump"/>
            <a:extLst>
              <a:ext uri="{FF2B5EF4-FFF2-40B4-BE49-F238E27FC236}">
                <a16:creationId xmlns:a16="http://schemas.microsoft.com/office/drawing/2014/main" id="{E9E36F7E-17C7-7117-3EEC-1CE7D9C2B09B}"/>
              </a:ext>
            </a:extLst>
          </p:cNvPr>
          <p:cNvSpPr txBox="1"/>
          <p:nvPr/>
        </p:nvSpPr>
        <p:spPr>
          <a:xfrm>
            <a:off x="3825571" y="3759912"/>
            <a:ext cx="348928" cy="369332"/>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alibri"/>
                <a:ea typeface="+mn-ea"/>
                <a:cs typeface="+mn-cs"/>
              </a:rPr>
              <a:t>4</a:t>
            </a:r>
          </a:p>
        </p:txBody>
      </p:sp>
      <p:sp>
        <p:nvSpPr>
          <p:cNvPr id="15" name="CasellaDiTesto 14">
            <a:hlinkClick r:id="rId6" action="ppaction://hlinksldjump"/>
            <a:extLst>
              <a:ext uri="{FF2B5EF4-FFF2-40B4-BE49-F238E27FC236}">
                <a16:creationId xmlns:a16="http://schemas.microsoft.com/office/drawing/2014/main" id="{60B3C1B3-2A42-4E08-686E-8D902399C43D}"/>
              </a:ext>
            </a:extLst>
          </p:cNvPr>
          <p:cNvSpPr txBox="1"/>
          <p:nvPr/>
        </p:nvSpPr>
        <p:spPr>
          <a:xfrm>
            <a:off x="3831410" y="4200923"/>
            <a:ext cx="348928" cy="369332"/>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alibri"/>
                <a:ea typeface="+mn-ea"/>
                <a:cs typeface="+mn-cs"/>
              </a:rPr>
              <a:t>5</a:t>
            </a:r>
          </a:p>
        </p:txBody>
      </p:sp>
      <p:sp>
        <p:nvSpPr>
          <p:cNvPr id="19" name="CasellaDiTesto 18">
            <a:extLst>
              <a:ext uri="{FF2B5EF4-FFF2-40B4-BE49-F238E27FC236}">
                <a16:creationId xmlns:a16="http://schemas.microsoft.com/office/drawing/2014/main" id="{F3E17FAF-9E8F-71D4-817A-B23E17CDCCB6}"/>
              </a:ext>
            </a:extLst>
          </p:cNvPr>
          <p:cNvSpPr txBox="1"/>
          <p:nvPr/>
        </p:nvSpPr>
        <p:spPr>
          <a:xfrm>
            <a:off x="4259447" y="2467538"/>
            <a:ext cx="3269258" cy="33855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Dati geometrici del problema</a:t>
            </a:r>
          </a:p>
        </p:txBody>
      </p:sp>
      <p:sp>
        <p:nvSpPr>
          <p:cNvPr id="20" name="CasellaDiTesto 19">
            <a:extLst>
              <a:ext uri="{FF2B5EF4-FFF2-40B4-BE49-F238E27FC236}">
                <a16:creationId xmlns:a16="http://schemas.microsoft.com/office/drawing/2014/main" id="{C2DB7792-7960-486D-5E45-0FF588EA1DA2}"/>
              </a:ext>
            </a:extLst>
          </p:cNvPr>
          <p:cNvSpPr txBox="1"/>
          <p:nvPr/>
        </p:nvSpPr>
        <p:spPr>
          <a:xfrm>
            <a:off x="4261175" y="2903538"/>
            <a:ext cx="1360149" cy="33855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Primo passo</a:t>
            </a:r>
          </a:p>
        </p:txBody>
      </p:sp>
      <p:sp>
        <p:nvSpPr>
          <p:cNvPr id="21" name="CasellaDiTesto 20">
            <a:extLst>
              <a:ext uri="{FF2B5EF4-FFF2-40B4-BE49-F238E27FC236}">
                <a16:creationId xmlns:a16="http://schemas.microsoft.com/office/drawing/2014/main" id="{D8B10354-B4CB-B9C6-EB11-276743521672}"/>
              </a:ext>
            </a:extLst>
          </p:cNvPr>
          <p:cNvSpPr txBox="1"/>
          <p:nvPr/>
        </p:nvSpPr>
        <p:spPr>
          <a:xfrm>
            <a:off x="4261175" y="3324634"/>
            <a:ext cx="1586695" cy="33855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Secondo passo</a:t>
            </a:r>
          </a:p>
        </p:txBody>
      </p:sp>
      <p:sp>
        <p:nvSpPr>
          <p:cNvPr id="23" name="CasellaDiTesto 22">
            <a:extLst>
              <a:ext uri="{FF2B5EF4-FFF2-40B4-BE49-F238E27FC236}">
                <a16:creationId xmlns:a16="http://schemas.microsoft.com/office/drawing/2014/main" id="{D513CB5E-4196-91A3-247D-94D5DB441793}"/>
              </a:ext>
            </a:extLst>
          </p:cNvPr>
          <p:cNvSpPr txBox="1"/>
          <p:nvPr/>
        </p:nvSpPr>
        <p:spPr>
          <a:xfrm>
            <a:off x="4261391" y="3776226"/>
            <a:ext cx="1360149" cy="33855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Terzo passo</a:t>
            </a:r>
          </a:p>
        </p:txBody>
      </p:sp>
      <p:sp>
        <p:nvSpPr>
          <p:cNvPr id="24" name="CasellaDiTesto 23">
            <a:extLst>
              <a:ext uri="{FF2B5EF4-FFF2-40B4-BE49-F238E27FC236}">
                <a16:creationId xmlns:a16="http://schemas.microsoft.com/office/drawing/2014/main" id="{A9509801-1BCC-E973-5E16-FF22EC03812C}"/>
              </a:ext>
            </a:extLst>
          </p:cNvPr>
          <p:cNvSpPr txBox="1"/>
          <p:nvPr/>
        </p:nvSpPr>
        <p:spPr>
          <a:xfrm>
            <a:off x="4262898" y="4210702"/>
            <a:ext cx="2028165" cy="33855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Verifica e risultato</a:t>
            </a:r>
          </a:p>
        </p:txBody>
      </p:sp>
      <p:cxnSp>
        <p:nvCxnSpPr>
          <p:cNvPr id="25" name="Connettore diritto 24">
            <a:extLst>
              <a:ext uri="{FF2B5EF4-FFF2-40B4-BE49-F238E27FC236}">
                <a16:creationId xmlns:a16="http://schemas.microsoft.com/office/drawing/2014/main" id="{DE0DFF26-C080-0369-2628-1215F56DB163}"/>
              </a:ext>
            </a:extLst>
          </p:cNvPr>
          <p:cNvCxnSpPr/>
          <p:nvPr/>
        </p:nvCxnSpPr>
        <p:spPr>
          <a:xfrm>
            <a:off x="0" y="6858000"/>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6" name="CasellaDiTesto 15">
            <a:hlinkClick r:id="rId7" action="ppaction://hlinksldjump"/>
            <a:extLst>
              <a:ext uri="{FF2B5EF4-FFF2-40B4-BE49-F238E27FC236}">
                <a16:creationId xmlns:a16="http://schemas.microsoft.com/office/drawing/2014/main" id="{48F8FA7A-F291-6755-4547-9CAE5371EA68}"/>
              </a:ext>
            </a:extLst>
          </p:cNvPr>
          <p:cNvSpPr txBox="1"/>
          <p:nvPr/>
        </p:nvSpPr>
        <p:spPr>
          <a:xfrm>
            <a:off x="3834284" y="2454032"/>
            <a:ext cx="348928" cy="369332"/>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alibri"/>
                <a:ea typeface="+mn-ea"/>
                <a:cs typeface="+mn-cs"/>
              </a:rPr>
              <a:t>1</a:t>
            </a:r>
          </a:p>
        </p:txBody>
      </p:sp>
      <p:cxnSp>
        <p:nvCxnSpPr>
          <p:cNvPr id="9" name="Connettore diritto 8">
            <a:extLst>
              <a:ext uri="{FF2B5EF4-FFF2-40B4-BE49-F238E27FC236}">
                <a16:creationId xmlns:a16="http://schemas.microsoft.com/office/drawing/2014/main" id="{A3FA86F8-C69C-2235-DE45-D81AB41D30AC}"/>
              </a:ext>
            </a:extLst>
          </p:cNvPr>
          <p:cNvCxnSpPr/>
          <p:nvPr/>
        </p:nvCxnSpPr>
        <p:spPr>
          <a:xfrm>
            <a:off x="3104" y="6861104"/>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7" name="Immagine 16">
            <a:extLst>
              <a:ext uri="{FF2B5EF4-FFF2-40B4-BE49-F238E27FC236}">
                <a16:creationId xmlns:a16="http://schemas.microsoft.com/office/drawing/2014/main" id="{534E0CAE-AE1D-99A4-C1B6-86D0FC5ECD00}"/>
              </a:ext>
            </a:extLst>
          </p:cNvPr>
          <p:cNvPicPr>
            <a:picLocks noChangeAspect="1"/>
          </p:cNvPicPr>
          <p:nvPr/>
        </p:nvPicPr>
        <p:blipFill rotWithShape="1">
          <a:blip r:embed="rId8">
            <a:extLst>
              <a:ext uri="{BEBA8EAE-BF5A-486C-A8C5-ECC9F3942E4B}">
                <a14:imgProps xmlns:a14="http://schemas.microsoft.com/office/drawing/2010/main">
                  <a14:imgLayer r:embed="rId9">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b="664"/>
          <a:stretch/>
        </p:blipFill>
        <p:spPr>
          <a:xfrm>
            <a:off x="39475" y="1706769"/>
            <a:ext cx="3757613" cy="4716000"/>
          </a:xfrm>
          <a:prstGeom prst="rect">
            <a:avLst/>
          </a:prstGeom>
          <a:ln>
            <a:solidFill>
              <a:srgbClr val="5450EE"/>
            </a:solidFill>
          </a:ln>
        </p:spPr>
      </p:pic>
      <p:sp>
        <p:nvSpPr>
          <p:cNvPr id="18" name="Freccia a sinistra 17">
            <a:extLst>
              <a:ext uri="{FF2B5EF4-FFF2-40B4-BE49-F238E27FC236}">
                <a16:creationId xmlns:a16="http://schemas.microsoft.com/office/drawing/2014/main" id="{BC7A419F-A338-AD13-250B-B56E58C78AC3}"/>
              </a:ext>
            </a:extLst>
          </p:cNvPr>
          <p:cNvSpPr/>
          <p:nvPr/>
        </p:nvSpPr>
        <p:spPr>
          <a:xfrm>
            <a:off x="3806908" y="6108926"/>
            <a:ext cx="8352000" cy="360000"/>
          </a:xfrm>
          <a:prstGeom prst="leftArrow">
            <a:avLst>
              <a:gd name="adj1" fmla="val 50000"/>
              <a:gd name="adj2" fmla="val 57206"/>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dirty="0">
                <a:solidFill>
                  <a:srgbClr val="C00000"/>
                </a:solidFill>
                <a:latin typeface="Comic Sans MS" panose="030F0702030302020204" pitchFamily="66" charset="0"/>
              </a:rPr>
              <a:t>Testo dell’esercizio dato in forma scritta da restituire in forma grafica </a:t>
            </a:r>
          </a:p>
        </p:txBody>
      </p:sp>
    </p:spTree>
    <p:extLst>
      <p:ext uri="{BB962C8B-B14F-4D97-AF65-F5344CB8AC3E}">
        <p14:creationId xmlns:p14="http://schemas.microsoft.com/office/powerpoint/2010/main" val="27496694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right)">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anim calcmode="lin" valueType="num">
                                      <p:cBhvr>
                                        <p:cTn id="29" dur="500" fill="hold"/>
                                        <p:tgtEl>
                                          <p:spTgt spid="4"/>
                                        </p:tgtEl>
                                        <p:attrNameLst>
                                          <p:attrName>ppt_x</p:attrName>
                                        </p:attrNameLst>
                                      </p:cBhvr>
                                      <p:tavLst>
                                        <p:tav tm="0">
                                          <p:val>
                                            <p:strVal val="#ppt_x"/>
                                          </p:val>
                                        </p:tav>
                                        <p:tav tm="100000">
                                          <p:val>
                                            <p:strVal val="#ppt_x"/>
                                          </p:val>
                                        </p:tav>
                                      </p:tavLst>
                                    </p:anim>
                                    <p:anim calcmode="lin" valueType="num">
                                      <p:cBhvr>
                                        <p:cTn id="30"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anim calcmode="lin" valueType="num">
                                      <p:cBhvr>
                                        <p:cTn id="36" dur="500" fill="hold"/>
                                        <p:tgtEl>
                                          <p:spTgt spid="16"/>
                                        </p:tgtEl>
                                        <p:attrNameLst>
                                          <p:attrName>ppt_x</p:attrName>
                                        </p:attrNameLst>
                                      </p:cBhvr>
                                      <p:tavLst>
                                        <p:tav tm="0">
                                          <p:val>
                                            <p:strVal val="#ppt_x"/>
                                          </p:val>
                                        </p:tav>
                                        <p:tav tm="100000">
                                          <p:val>
                                            <p:strVal val="#ppt_x"/>
                                          </p:val>
                                        </p:tav>
                                      </p:tavLst>
                                    </p:anim>
                                    <p:anim calcmode="lin" valueType="num">
                                      <p:cBhvr>
                                        <p:cTn id="37" dur="500" fill="hold"/>
                                        <p:tgtEl>
                                          <p:spTgt spid="16"/>
                                        </p:tgtEl>
                                        <p:attrNameLst>
                                          <p:attrName>ppt_y</p:attrName>
                                        </p:attrNameLst>
                                      </p:cBhvr>
                                      <p:tavLst>
                                        <p:tav tm="0">
                                          <p:val>
                                            <p:strVal val="#ppt_y+.1"/>
                                          </p:val>
                                        </p:tav>
                                        <p:tav tm="100000">
                                          <p:val>
                                            <p:strVal val="#ppt_y"/>
                                          </p:val>
                                        </p:tav>
                                      </p:tavLst>
                                    </p:anim>
                                  </p:childTnLst>
                                </p:cTn>
                              </p:par>
                            </p:childTnLst>
                          </p:cTn>
                        </p:par>
                        <p:par>
                          <p:cTn id="38" fill="hold">
                            <p:stCondLst>
                              <p:cond delay="500"/>
                            </p:stCondLst>
                            <p:childTnLst>
                              <p:par>
                                <p:cTn id="39" presetID="42"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42"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anim calcmode="lin" valueType="num">
                                      <p:cBhvr>
                                        <p:cTn id="48" dur="500" fill="hold"/>
                                        <p:tgtEl>
                                          <p:spTgt spid="12"/>
                                        </p:tgtEl>
                                        <p:attrNameLst>
                                          <p:attrName>ppt_x</p:attrName>
                                        </p:attrNameLst>
                                      </p:cBhvr>
                                      <p:tavLst>
                                        <p:tav tm="0">
                                          <p:val>
                                            <p:strVal val="#ppt_x"/>
                                          </p:val>
                                        </p:tav>
                                        <p:tav tm="100000">
                                          <p:val>
                                            <p:strVal val="#ppt_x"/>
                                          </p:val>
                                        </p:tav>
                                      </p:tavLst>
                                    </p:anim>
                                    <p:anim calcmode="lin" valueType="num">
                                      <p:cBhvr>
                                        <p:cTn id="49" dur="50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150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anim calcmode="lin" valueType="num">
                                      <p:cBhvr>
                                        <p:cTn id="54" dur="500" fill="hold"/>
                                        <p:tgtEl>
                                          <p:spTgt spid="20"/>
                                        </p:tgtEl>
                                        <p:attrNameLst>
                                          <p:attrName>ppt_x</p:attrName>
                                        </p:attrNameLst>
                                      </p:cBhvr>
                                      <p:tavLst>
                                        <p:tav tm="0">
                                          <p:val>
                                            <p:strVal val="#ppt_x"/>
                                          </p:val>
                                        </p:tav>
                                        <p:tav tm="100000">
                                          <p:val>
                                            <p:strVal val="#ppt_x"/>
                                          </p:val>
                                        </p:tav>
                                      </p:tavLst>
                                    </p:anim>
                                    <p:anim calcmode="lin" valueType="num">
                                      <p:cBhvr>
                                        <p:cTn id="55" dur="5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anim calcmode="lin" valueType="num">
                                      <p:cBhvr>
                                        <p:cTn id="60" dur="500" fill="hold"/>
                                        <p:tgtEl>
                                          <p:spTgt spid="13"/>
                                        </p:tgtEl>
                                        <p:attrNameLst>
                                          <p:attrName>ppt_x</p:attrName>
                                        </p:attrNameLst>
                                      </p:cBhvr>
                                      <p:tavLst>
                                        <p:tav tm="0">
                                          <p:val>
                                            <p:strVal val="#ppt_x"/>
                                          </p:val>
                                        </p:tav>
                                        <p:tav tm="100000">
                                          <p:val>
                                            <p:strVal val="#ppt_x"/>
                                          </p:val>
                                        </p:tav>
                                      </p:tavLst>
                                    </p:anim>
                                    <p:anim calcmode="lin" valueType="num">
                                      <p:cBhvr>
                                        <p:cTn id="61" dur="500" fill="hold"/>
                                        <p:tgtEl>
                                          <p:spTgt spid="13"/>
                                        </p:tgtEl>
                                        <p:attrNameLst>
                                          <p:attrName>ppt_y</p:attrName>
                                        </p:attrNameLst>
                                      </p:cBhvr>
                                      <p:tavLst>
                                        <p:tav tm="0">
                                          <p:val>
                                            <p:strVal val="#ppt_y+.1"/>
                                          </p:val>
                                        </p:tav>
                                        <p:tav tm="100000">
                                          <p:val>
                                            <p:strVal val="#ppt_y"/>
                                          </p:val>
                                        </p:tav>
                                      </p:tavLst>
                                    </p:anim>
                                  </p:childTnLst>
                                </p:cTn>
                              </p:par>
                            </p:childTnLst>
                          </p:cTn>
                        </p:par>
                        <p:par>
                          <p:cTn id="62" fill="hold">
                            <p:stCondLst>
                              <p:cond delay="2500"/>
                            </p:stCondLst>
                            <p:childTnLst>
                              <p:par>
                                <p:cTn id="63" presetID="42"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anim calcmode="lin" valueType="num">
                                      <p:cBhvr>
                                        <p:cTn id="66" dur="500" fill="hold"/>
                                        <p:tgtEl>
                                          <p:spTgt spid="21"/>
                                        </p:tgtEl>
                                        <p:attrNameLst>
                                          <p:attrName>ppt_x</p:attrName>
                                        </p:attrNameLst>
                                      </p:cBhvr>
                                      <p:tavLst>
                                        <p:tav tm="0">
                                          <p:val>
                                            <p:strVal val="#ppt_x"/>
                                          </p:val>
                                        </p:tav>
                                        <p:tav tm="100000">
                                          <p:val>
                                            <p:strVal val="#ppt_x"/>
                                          </p:val>
                                        </p:tav>
                                      </p:tavLst>
                                    </p:anim>
                                    <p:anim calcmode="lin" valueType="num">
                                      <p:cBhvr>
                                        <p:cTn id="67" dur="500" fill="hold"/>
                                        <p:tgtEl>
                                          <p:spTgt spid="21"/>
                                        </p:tgtEl>
                                        <p:attrNameLst>
                                          <p:attrName>ppt_y</p:attrName>
                                        </p:attrNameLst>
                                      </p:cBhvr>
                                      <p:tavLst>
                                        <p:tav tm="0">
                                          <p:val>
                                            <p:strVal val="#ppt_y+.1"/>
                                          </p:val>
                                        </p:tav>
                                        <p:tav tm="100000">
                                          <p:val>
                                            <p:strVal val="#ppt_y"/>
                                          </p:val>
                                        </p:tav>
                                      </p:tavLst>
                                    </p:anim>
                                  </p:childTnLst>
                                </p:cTn>
                              </p:par>
                            </p:childTnLst>
                          </p:cTn>
                        </p:par>
                        <p:par>
                          <p:cTn id="68" fill="hold">
                            <p:stCondLst>
                              <p:cond delay="3000"/>
                            </p:stCondLst>
                            <p:childTnLst>
                              <p:par>
                                <p:cTn id="69" presetID="42" presetClass="entr" presetSubtype="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500"/>
                                        <p:tgtEl>
                                          <p:spTgt spid="14"/>
                                        </p:tgtEl>
                                      </p:cBhvr>
                                    </p:animEffect>
                                    <p:anim calcmode="lin" valueType="num">
                                      <p:cBhvr>
                                        <p:cTn id="72" dur="500" fill="hold"/>
                                        <p:tgtEl>
                                          <p:spTgt spid="14"/>
                                        </p:tgtEl>
                                        <p:attrNameLst>
                                          <p:attrName>ppt_x</p:attrName>
                                        </p:attrNameLst>
                                      </p:cBhvr>
                                      <p:tavLst>
                                        <p:tav tm="0">
                                          <p:val>
                                            <p:strVal val="#ppt_x"/>
                                          </p:val>
                                        </p:tav>
                                        <p:tav tm="100000">
                                          <p:val>
                                            <p:strVal val="#ppt_x"/>
                                          </p:val>
                                        </p:tav>
                                      </p:tavLst>
                                    </p:anim>
                                    <p:anim calcmode="lin" valueType="num">
                                      <p:cBhvr>
                                        <p:cTn id="73" dur="500" fill="hold"/>
                                        <p:tgtEl>
                                          <p:spTgt spid="14"/>
                                        </p:tgtEl>
                                        <p:attrNameLst>
                                          <p:attrName>ppt_y</p:attrName>
                                        </p:attrNameLst>
                                      </p:cBhvr>
                                      <p:tavLst>
                                        <p:tav tm="0">
                                          <p:val>
                                            <p:strVal val="#ppt_y+.1"/>
                                          </p:val>
                                        </p:tav>
                                        <p:tav tm="100000">
                                          <p:val>
                                            <p:strVal val="#ppt_y"/>
                                          </p:val>
                                        </p:tav>
                                      </p:tavLst>
                                    </p:anim>
                                  </p:childTnLst>
                                </p:cTn>
                              </p:par>
                            </p:childTnLst>
                          </p:cTn>
                        </p:par>
                        <p:par>
                          <p:cTn id="74" fill="hold">
                            <p:stCondLst>
                              <p:cond delay="35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anim calcmode="lin" valueType="num">
                                      <p:cBhvr>
                                        <p:cTn id="78" dur="500" fill="hold"/>
                                        <p:tgtEl>
                                          <p:spTgt spid="23"/>
                                        </p:tgtEl>
                                        <p:attrNameLst>
                                          <p:attrName>ppt_x</p:attrName>
                                        </p:attrNameLst>
                                      </p:cBhvr>
                                      <p:tavLst>
                                        <p:tav tm="0">
                                          <p:val>
                                            <p:strVal val="#ppt_x"/>
                                          </p:val>
                                        </p:tav>
                                        <p:tav tm="100000">
                                          <p:val>
                                            <p:strVal val="#ppt_x"/>
                                          </p:val>
                                        </p:tav>
                                      </p:tavLst>
                                    </p:anim>
                                    <p:anim calcmode="lin" valueType="num">
                                      <p:cBhvr>
                                        <p:cTn id="79" dur="500" fill="hold"/>
                                        <p:tgtEl>
                                          <p:spTgt spid="23"/>
                                        </p:tgtEl>
                                        <p:attrNameLst>
                                          <p:attrName>ppt_y</p:attrName>
                                        </p:attrNameLst>
                                      </p:cBhvr>
                                      <p:tavLst>
                                        <p:tav tm="0">
                                          <p:val>
                                            <p:strVal val="#ppt_y+.1"/>
                                          </p:val>
                                        </p:tav>
                                        <p:tav tm="100000">
                                          <p:val>
                                            <p:strVal val="#ppt_y"/>
                                          </p:val>
                                        </p:tav>
                                      </p:tavLst>
                                    </p:anim>
                                  </p:childTnLst>
                                </p:cTn>
                              </p:par>
                            </p:childTnLst>
                          </p:cTn>
                        </p:par>
                        <p:par>
                          <p:cTn id="80" fill="hold">
                            <p:stCondLst>
                              <p:cond delay="4000"/>
                            </p:stCondLst>
                            <p:childTnLst>
                              <p:par>
                                <p:cTn id="81" presetID="42"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anim calcmode="lin" valueType="num">
                                      <p:cBhvr>
                                        <p:cTn id="84" dur="500" fill="hold"/>
                                        <p:tgtEl>
                                          <p:spTgt spid="15"/>
                                        </p:tgtEl>
                                        <p:attrNameLst>
                                          <p:attrName>ppt_x</p:attrName>
                                        </p:attrNameLst>
                                      </p:cBhvr>
                                      <p:tavLst>
                                        <p:tav tm="0">
                                          <p:val>
                                            <p:strVal val="#ppt_x"/>
                                          </p:val>
                                        </p:tav>
                                        <p:tav tm="100000">
                                          <p:val>
                                            <p:strVal val="#ppt_x"/>
                                          </p:val>
                                        </p:tav>
                                      </p:tavLst>
                                    </p:anim>
                                    <p:anim calcmode="lin" valueType="num">
                                      <p:cBhvr>
                                        <p:cTn id="85" dur="500" fill="hold"/>
                                        <p:tgtEl>
                                          <p:spTgt spid="15"/>
                                        </p:tgtEl>
                                        <p:attrNameLst>
                                          <p:attrName>ppt_y</p:attrName>
                                        </p:attrNameLst>
                                      </p:cBhvr>
                                      <p:tavLst>
                                        <p:tav tm="0">
                                          <p:val>
                                            <p:strVal val="#ppt_y+.1"/>
                                          </p:val>
                                        </p:tav>
                                        <p:tav tm="100000">
                                          <p:val>
                                            <p:strVal val="#ppt_y"/>
                                          </p:val>
                                        </p:tav>
                                      </p:tavLst>
                                    </p:anim>
                                  </p:childTnLst>
                                </p:cTn>
                              </p:par>
                            </p:childTnLst>
                          </p:cTn>
                        </p:par>
                        <p:par>
                          <p:cTn id="86" fill="hold">
                            <p:stCondLst>
                              <p:cond delay="4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500"/>
                                        <p:tgtEl>
                                          <p:spTgt spid="24"/>
                                        </p:tgtEl>
                                      </p:cBhvr>
                                    </p:animEffect>
                                    <p:anim calcmode="lin" valueType="num">
                                      <p:cBhvr>
                                        <p:cTn id="90" dur="500" fill="hold"/>
                                        <p:tgtEl>
                                          <p:spTgt spid="24"/>
                                        </p:tgtEl>
                                        <p:attrNameLst>
                                          <p:attrName>ppt_x</p:attrName>
                                        </p:attrNameLst>
                                      </p:cBhvr>
                                      <p:tavLst>
                                        <p:tav tm="0">
                                          <p:val>
                                            <p:strVal val="#ppt_x"/>
                                          </p:val>
                                        </p:tav>
                                        <p:tav tm="100000">
                                          <p:val>
                                            <p:strVal val="#ppt_x"/>
                                          </p:val>
                                        </p:tav>
                                      </p:tavLst>
                                    </p:anim>
                                    <p:anim calcmode="lin" valueType="num">
                                      <p:cBhvr>
                                        <p:cTn id="91" dur="5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5000"/>
                            </p:stCondLst>
                            <p:childTnLst>
                              <p:par>
                                <p:cTn id="93" presetID="53" presetClass="entr" presetSubtype="16" fill="hold" grpId="0" nodeType="afterEffect">
                                  <p:stCondLst>
                                    <p:cond delay="0"/>
                                  </p:stCondLst>
                                  <p:childTnLst>
                                    <p:set>
                                      <p:cBhvr>
                                        <p:cTn id="94" dur="1" fill="hold">
                                          <p:stCondLst>
                                            <p:cond delay="0"/>
                                          </p:stCondLst>
                                        </p:cTn>
                                        <p:tgtEl>
                                          <p:spTgt spid="10"/>
                                        </p:tgtEl>
                                        <p:attrNameLst>
                                          <p:attrName>style.visibility</p:attrName>
                                        </p:attrNameLst>
                                      </p:cBhvr>
                                      <p:to>
                                        <p:strVal val="visible"/>
                                      </p:to>
                                    </p:set>
                                    <p:anim calcmode="lin" valueType="num">
                                      <p:cBhvr>
                                        <p:cTn id="95" dur="500" fill="hold"/>
                                        <p:tgtEl>
                                          <p:spTgt spid="10"/>
                                        </p:tgtEl>
                                        <p:attrNameLst>
                                          <p:attrName>ppt_w</p:attrName>
                                        </p:attrNameLst>
                                      </p:cBhvr>
                                      <p:tavLst>
                                        <p:tav tm="0">
                                          <p:val>
                                            <p:fltVal val="0"/>
                                          </p:val>
                                        </p:tav>
                                        <p:tav tm="100000">
                                          <p:val>
                                            <p:strVal val="#ppt_w"/>
                                          </p:val>
                                        </p:tav>
                                      </p:tavLst>
                                    </p:anim>
                                    <p:anim calcmode="lin" valueType="num">
                                      <p:cBhvr>
                                        <p:cTn id="96" dur="500" fill="hold"/>
                                        <p:tgtEl>
                                          <p:spTgt spid="10"/>
                                        </p:tgtEl>
                                        <p:attrNameLst>
                                          <p:attrName>ppt_h</p:attrName>
                                        </p:attrNameLst>
                                      </p:cBhvr>
                                      <p:tavLst>
                                        <p:tav tm="0">
                                          <p:val>
                                            <p:fltVal val="0"/>
                                          </p:val>
                                        </p:tav>
                                        <p:tav tm="100000">
                                          <p:val>
                                            <p:strVal val="#ppt_h"/>
                                          </p:val>
                                        </p:tav>
                                      </p:tavLst>
                                    </p:anim>
                                    <p:animEffect transition="in" filter="fade">
                                      <p:cBhvr>
                                        <p:cTn id="9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10" grpId="0"/>
      <p:bldP spid="12" grpId="0" animBg="1"/>
      <p:bldP spid="13" grpId="0" animBg="1"/>
      <p:bldP spid="14" grpId="0" animBg="1"/>
      <p:bldP spid="15" grpId="0" animBg="1"/>
      <p:bldP spid="19" grpId="0"/>
      <p:bldP spid="20" grpId="0"/>
      <p:bldP spid="21" grpId="0"/>
      <p:bldP spid="23" grpId="0"/>
      <p:bldP spid="24" grpId="0"/>
      <p:bldP spid="16"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08A9B71-F4B6-B569-E5CB-1CFCAA197605}"/>
              </a:ext>
            </a:extLst>
          </p:cNvPr>
          <p:cNvSpPr txBox="1">
            <a:spLocks noChangeArrowheads="1"/>
          </p:cNvSpPr>
          <p:nvPr/>
        </p:nvSpPr>
        <p:spPr>
          <a:xfrm>
            <a:off x="66000" y="41275"/>
            <a:ext cx="12060000" cy="360000"/>
          </a:xfrm>
          <a:prstGeom prst="rect">
            <a:avLst/>
          </a:prstGeom>
          <a:ln w="3175" cmpd="dbl">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000" b="0" i="0" u="none" strike="noStrike" kern="1200" cap="none" spc="0" normalizeH="0" baseline="0" noProof="0" dirty="0">
                <a:ln>
                  <a:noFill/>
                </a:ln>
                <a:solidFill>
                  <a:srgbClr val="C00000"/>
                </a:solidFill>
                <a:effectLst/>
                <a:uLnTx/>
                <a:uFillTx/>
                <a:latin typeface="Comic Sans MS" panose="030F0702030302020204" pitchFamily="66" charset="0"/>
                <a:ea typeface="+mj-ea"/>
                <a:cs typeface="+mj-cs"/>
              </a:rPr>
              <a:t>     PIANO  PER  DUE  RETTE  FRONTALI  PARALLELE  NEL  PRIMO DIEDRO </a:t>
            </a:r>
          </a:p>
        </p:txBody>
      </p:sp>
      <p:sp>
        <p:nvSpPr>
          <p:cNvPr id="5" name="Callout: freccia in giù 4">
            <a:extLst>
              <a:ext uri="{FF2B5EF4-FFF2-40B4-BE49-F238E27FC236}">
                <a16:creationId xmlns:a16="http://schemas.microsoft.com/office/drawing/2014/main" id="{3E65A582-90C5-42E5-2EA0-8995286DB16C}"/>
              </a:ext>
            </a:extLst>
          </p:cNvPr>
          <p:cNvSpPr/>
          <p:nvPr/>
        </p:nvSpPr>
        <p:spPr>
          <a:xfrm>
            <a:off x="95116" y="442341"/>
            <a:ext cx="3060000" cy="755155"/>
          </a:xfrm>
          <a:prstGeom prst="downArrowCallout">
            <a:avLst/>
          </a:prstGeom>
          <a:solidFill>
            <a:srgbClr val="FFF2CC"/>
          </a:solid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Dati del problema</a:t>
            </a:r>
          </a:p>
        </p:txBody>
      </p:sp>
      <p:sp>
        <p:nvSpPr>
          <p:cNvPr id="37" name="CasellaDiTesto 36">
            <a:hlinkClick r:id="rId3" action="ppaction://hlinksldjump"/>
            <a:extLst>
              <a:ext uri="{FF2B5EF4-FFF2-40B4-BE49-F238E27FC236}">
                <a16:creationId xmlns:a16="http://schemas.microsoft.com/office/drawing/2014/main" id="{D328E884-010A-D582-117B-10E1E9F84CD3}"/>
              </a:ext>
            </a:extLst>
          </p:cNvPr>
          <p:cNvSpPr txBox="1"/>
          <p:nvPr/>
        </p:nvSpPr>
        <p:spPr>
          <a:xfrm>
            <a:off x="10523001" y="40671"/>
            <a:ext cx="1611057" cy="360000"/>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Torna a Indice</a:t>
            </a:r>
          </a:p>
        </p:txBody>
      </p:sp>
      <p:cxnSp>
        <p:nvCxnSpPr>
          <p:cNvPr id="2" name="Connettore diritto 1">
            <a:extLst>
              <a:ext uri="{FF2B5EF4-FFF2-40B4-BE49-F238E27FC236}">
                <a16:creationId xmlns:a16="http://schemas.microsoft.com/office/drawing/2014/main" id="{BE7E6E6A-207E-4924-FF43-DF549CC6BC11}"/>
              </a:ext>
            </a:extLst>
          </p:cNvPr>
          <p:cNvCxnSpPr/>
          <p:nvPr/>
        </p:nvCxnSpPr>
        <p:spPr>
          <a:xfrm>
            <a:off x="0" y="6858000"/>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99677267-A711-684C-62B5-2A9084A3428F}"/>
              </a:ext>
            </a:extLst>
          </p:cNvPr>
          <p:cNvSpPr txBox="1"/>
          <p:nvPr/>
        </p:nvSpPr>
        <p:spPr>
          <a:xfrm>
            <a:off x="3080692" y="551165"/>
            <a:ext cx="9000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Esemplificazione grafica della ricerca e definizione di un piano passante per due rette frontali parallele collocate nel primo diedro </a:t>
            </a:r>
          </a:p>
        </p:txBody>
      </p:sp>
      <p:cxnSp>
        <p:nvCxnSpPr>
          <p:cNvPr id="26" name="Connettore diritto 25">
            <a:extLst>
              <a:ext uri="{FF2B5EF4-FFF2-40B4-BE49-F238E27FC236}">
                <a16:creationId xmlns:a16="http://schemas.microsoft.com/office/drawing/2014/main" id="{65B57F8F-3056-43B0-AD58-9CB9AFC93DAD}"/>
              </a:ext>
            </a:extLst>
          </p:cNvPr>
          <p:cNvCxnSpPr/>
          <p:nvPr/>
        </p:nvCxnSpPr>
        <p:spPr>
          <a:xfrm>
            <a:off x="3104" y="6861104"/>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5" name="CasellaDiTesto 44">
            <a:extLst>
              <a:ext uri="{FF2B5EF4-FFF2-40B4-BE49-F238E27FC236}">
                <a16:creationId xmlns:a16="http://schemas.microsoft.com/office/drawing/2014/main" id="{2D8ADE32-A30B-5A56-7ED6-1BC12CA44644}"/>
              </a:ext>
            </a:extLst>
          </p:cNvPr>
          <p:cNvSpPr txBox="1"/>
          <p:nvPr/>
        </p:nvSpPr>
        <p:spPr>
          <a:xfrm>
            <a:off x="66000" y="1209675"/>
            <a:ext cx="3132000" cy="1138773"/>
          </a:xfrm>
          <a:prstGeom prst="rect">
            <a:avLst/>
          </a:prstGeom>
          <a:noFill/>
        </p:spPr>
        <p:txBody>
          <a:bodyPr wrap="square" rtlCol="0">
            <a:spAutoFit/>
          </a:bodyPr>
          <a:lstStyle/>
          <a:p>
            <a:pPr algn="ctr"/>
            <a:r>
              <a:rPr lang="it-IT" sz="17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Siano assegnati i seguenti elementi geometrici tutti collocati nello spazio del primo diedro</a:t>
            </a:r>
            <a:endParaRPr lang="it-IT" sz="1700" dirty="0">
              <a:solidFill>
                <a:srgbClr val="C00000"/>
              </a:solidFill>
            </a:endParaRPr>
          </a:p>
        </p:txBody>
      </p:sp>
      <p:sp>
        <p:nvSpPr>
          <p:cNvPr id="46" name="CasellaDiTesto 45">
            <a:extLst>
              <a:ext uri="{FF2B5EF4-FFF2-40B4-BE49-F238E27FC236}">
                <a16:creationId xmlns:a16="http://schemas.microsoft.com/office/drawing/2014/main" id="{1CC69FB9-A2E6-E02E-55F1-74FE07D3A2B6}"/>
              </a:ext>
            </a:extLst>
          </p:cNvPr>
          <p:cNvSpPr txBox="1"/>
          <p:nvPr/>
        </p:nvSpPr>
        <p:spPr>
          <a:xfrm>
            <a:off x="239831" y="2309890"/>
            <a:ext cx="2762925" cy="369332"/>
          </a:xfrm>
          <a:prstGeom prst="rect">
            <a:avLst/>
          </a:prstGeom>
          <a:noFill/>
          <a:ln>
            <a:solidFill>
              <a:srgbClr val="C00000"/>
            </a:solidFill>
          </a:ln>
        </p:spPr>
        <p:txBody>
          <a:bodyPr wrap="square" rtlCol="0">
            <a:spAutoFit/>
          </a:bodyPr>
          <a:lstStyle/>
          <a:p>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Retta frontale r (r’; r”)</a:t>
            </a:r>
            <a:endParaRPr lang="it-IT" dirty="0">
              <a:solidFill>
                <a:srgbClr val="C00000"/>
              </a:solidFill>
            </a:endParaRPr>
          </a:p>
        </p:txBody>
      </p:sp>
      <p:sp>
        <p:nvSpPr>
          <p:cNvPr id="47" name="CasellaDiTesto 46">
            <a:extLst>
              <a:ext uri="{FF2B5EF4-FFF2-40B4-BE49-F238E27FC236}">
                <a16:creationId xmlns:a16="http://schemas.microsoft.com/office/drawing/2014/main" id="{2E674FF0-8223-ADE2-63B8-EC4FA0BC8275}"/>
              </a:ext>
            </a:extLst>
          </p:cNvPr>
          <p:cNvSpPr txBox="1"/>
          <p:nvPr/>
        </p:nvSpPr>
        <p:spPr>
          <a:xfrm>
            <a:off x="230187" y="2720770"/>
            <a:ext cx="2762925" cy="369332"/>
          </a:xfrm>
          <a:prstGeom prst="rect">
            <a:avLst/>
          </a:prstGeom>
          <a:noFill/>
          <a:ln>
            <a:solidFill>
              <a:srgbClr val="C00000"/>
            </a:solidFill>
          </a:ln>
        </p:spPr>
        <p:txBody>
          <a:bodyPr wrap="square" rtlCol="0">
            <a:spAutoFit/>
          </a:bodyPr>
          <a:lstStyle/>
          <a:p>
            <a:r>
              <a:rPr lang="it-IT" sz="1800" dirty="0">
                <a:solidFill>
                  <a:srgbClr val="00B050"/>
                </a:solidFill>
                <a:effectLst/>
                <a:latin typeface="Comic Sans MS" panose="030F0702030302020204" pitchFamily="66" charset="0"/>
                <a:ea typeface="Times New Roman" panose="02020603050405020304" pitchFamily="18" charset="0"/>
                <a:cs typeface="Arial" panose="020B0604020202020204" pitchFamily="34" charset="0"/>
              </a:rPr>
              <a:t>Retta frontale s</a:t>
            </a: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 </a:t>
            </a:r>
            <a:r>
              <a:rPr lang="it-IT" sz="1800" dirty="0">
                <a:solidFill>
                  <a:srgbClr val="00B050"/>
                </a:solidFill>
                <a:effectLst/>
                <a:latin typeface="Comic Sans MS" panose="030F0702030302020204" pitchFamily="66" charset="0"/>
                <a:ea typeface="Times New Roman" panose="02020603050405020304" pitchFamily="18" charset="0"/>
                <a:cs typeface="Arial" panose="020B0604020202020204" pitchFamily="34" charset="0"/>
              </a:rPr>
              <a:t>(s’; s”)</a:t>
            </a:r>
            <a:endParaRPr lang="it-IT" dirty="0">
              <a:solidFill>
                <a:srgbClr val="00B050"/>
              </a:solidFill>
            </a:endParaRPr>
          </a:p>
        </p:txBody>
      </p:sp>
      <p:sp>
        <p:nvSpPr>
          <p:cNvPr id="48" name="CasellaDiTesto 47">
            <a:extLst>
              <a:ext uri="{FF2B5EF4-FFF2-40B4-BE49-F238E27FC236}">
                <a16:creationId xmlns:a16="http://schemas.microsoft.com/office/drawing/2014/main" id="{0C3BC9AC-D65E-E761-83B3-6C0CB9255306}"/>
              </a:ext>
            </a:extLst>
          </p:cNvPr>
          <p:cNvSpPr txBox="1"/>
          <p:nvPr/>
        </p:nvSpPr>
        <p:spPr>
          <a:xfrm>
            <a:off x="66000" y="3140076"/>
            <a:ext cx="3132000" cy="1138773"/>
          </a:xfrm>
          <a:prstGeom prst="rect">
            <a:avLst/>
          </a:prstGeom>
          <a:noFill/>
        </p:spPr>
        <p:txBody>
          <a:bodyPr wrap="square" rtlCol="0">
            <a:spAutoFit/>
          </a:bodyPr>
          <a:lstStyle/>
          <a:p>
            <a:pPr algn="ctr"/>
            <a:r>
              <a:rPr lang="it-IT" sz="17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Si ricorda che una retta si definisce frontale quando è parallela al piano </a:t>
            </a:r>
            <a:r>
              <a:rPr lang="it-IT" sz="1700" dirty="0">
                <a:solidFill>
                  <a:srgbClr val="C00000"/>
                </a:solidFill>
                <a:effectLst/>
                <a:latin typeface="Symbol" panose="05050102010706020507" pitchFamily="18" charset="2"/>
                <a:ea typeface="Times New Roman" panose="02020603050405020304" pitchFamily="18" charset="0"/>
                <a:cs typeface="Symbol" panose="05050102010706020507" pitchFamily="18" charset="2"/>
              </a:rPr>
              <a:t>p</a:t>
            </a:r>
            <a:r>
              <a:rPr lang="it-IT" sz="1700" baseline="-25000" dirty="0">
                <a:solidFill>
                  <a:srgbClr val="C00000"/>
                </a:solidFill>
                <a:effectLst/>
                <a:latin typeface="Symbol" panose="05050102010706020507" pitchFamily="18" charset="2"/>
                <a:ea typeface="Times New Roman" panose="02020603050405020304" pitchFamily="18" charset="0"/>
                <a:cs typeface="Symbol" panose="05050102010706020507" pitchFamily="18" charset="2"/>
              </a:rPr>
              <a:t>2 </a:t>
            </a:r>
            <a:r>
              <a:rPr lang="it-IT" sz="17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e obliqua al piano </a:t>
            </a:r>
            <a:r>
              <a:rPr lang="it-IT" sz="1700" dirty="0">
                <a:solidFill>
                  <a:srgbClr val="C00000"/>
                </a:solidFill>
                <a:effectLst/>
                <a:latin typeface="Symbol" panose="05050102010706020507" pitchFamily="18" charset="2"/>
                <a:ea typeface="Times New Roman" panose="02020603050405020304" pitchFamily="18" charset="0"/>
                <a:cs typeface="Symbol" panose="05050102010706020507" pitchFamily="18" charset="2"/>
              </a:rPr>
              <a:t>p</a:t>
            </a:r>
            <a:r>
              <a:rPr lang="it-IT" sz="1700" baseline="-25000" dirty="0">
                <a:solidFill>
                  <a:srgbClr val="C00000"/>
                </a:solidFill>
                <a:effectLst/>
                <a:latin typeface="Symbol" panose="05050102010706020507" pitchFamily="18" charset="2"/>
                <a:ea typeface="Times New Roman" panose="02020603050405020304" pitchFamily="18" charset="0"/>
                <a:cs typeface="Symbol" panose="05050102010706020507" pitchFamily="18" charset="2"/>
              </a:rPr>
              <a:t>1</a:t>
            </a:r>
            <a:endParaRPr lang="it-IT" sz="1700" dirty="0">
              <a:solidFill>
                <a:srgbClr val="C00000"/>
              </a:solidFill>
            </a:endParaRPr>
          </a:p>
        </p:txBody>
      </p:sp>
      <p:sp>
        <p:nvSpPr>
          <p:cNvPr id="23" name="CasellaDiTesto 22">
            <a:extLst>
              <a:ext uri="{FF2B5EF4-FFF2-40B4-BE49-F238E27FC236}">
                <a16:creationId xmlns:a16="http://schemas.microsoft.com/office/drawing/2014/main" id="{2CF6E3EB-AEA2-167F-05BE-424A50E58BBC}"/>
              </a:ext>
            </a:extLst>
          </p:cNvPr>
          <p:cNvSpPr txBox="1"/>
          <p:nvPr/>
        </p:nvSpPr>
        <p:spPr>
          <a:xfrm>
            <a:off x="514385" y="6162240"/>
            <a:ext cx="684000" cy="369332"/>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r//</a:t>
            </a:r>
            <a:r>
              <a:rPr kumimoji="0" lang="it-IT" sz="18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s</a:t>
            </a:r>
          </a:p>
        </p:txBody>
      </p:sp>
      <p:sp>
        <p:nvSpPr>
          <p:cNvPr id="24" name="CasellaDiTesto 23">
            <a:extLst>
              <a:ext uri="{FF2B5EF4-FFF2-40B4-BE49-F238E27FC236}">
                <a16:creationId xmlns:a16="http://schemas.microsoft.com/office/drawing/2014/main" id="{B22C31B9-2082-39C4-04A8-F13DC2A631D1}"/>
              </a:ext>
            </a:extLst>
          </p:cNvPr>
          <p:cNvSpPr txBox="1"/>
          <p:nvPr/>
        </p:nvSpPr>
        <p:spPr>
          <a:xfrm>
            <a:off x="1786212" y="5937812"/>
            <a:ext cx="900000" cy="369332"/>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r’’//</a:t>
            </a:r>
            <a:r>
              <a:rPr kumimoji="0" lang="it-IT" sz="18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s’’</a:t>
            </a:r>
          </a:p>
        </p:txBody>
      </p:sp>
      <p:sp>
        <p:nvSpPr>
          <p:cNvPr id="25" name="CasellaDiTesto 24">
            <a:extLst>
              <a:ext uri="{FF2B5EF4-FFF2-40B4-BE49-F238E27FC236}">
                <a16:creationId xmlns:a16="http://schemas.microsoft.com/office/drawing/2014/main" id="{686893C7-F7C7-7002-7588-FED28EBFC237}"/>
              </a:ext>
            </a:extLst>
          </p:cNvPr>
          <p:cNvSpPr txBox="1"/>
          <p:nvPr/>
        </p:nvSpPr>
        <p:spPr>
          <a:xfrm>
            <a:off x="1786212" y="6360511"/>
            <a:ext cx="900000" cy="369332"/>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r’//</a:t>
            </a:r>
            <a:r>
              <a:rPr kumimoji="0" lang="it-IT" sz="18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s’</a:t>
            </a:r>
          </a:p>
        </p:txBody>
      </p:sp>
      <p:cxnSp>
        <p:nvCxnSpPr>
          <p:cNvPr id="27" name="Connettore 2 26">
            <a:extLst>
              <a:ext uri="{FF2B5EF4-FFF2-40B4-BE49-F238E27FC236}">
                <a16:creationId xmlns:a16="http://schemas.microsoft.com/office/drawing/2014/main" id="{1E7F8260-31D2-42D5-8515-DCD7F3BE779E}"/>
              </a:ext>
            </a:extLst>
          </p:cNvPr>
          <p:cNvCxnSpPr>
            <a:cxnSpLocks/>
            <a:stCxn id="23" idx="3"/>
            <a:endCxn id="24" idx="1"/>
          </p:cNvCxnSpPr>
          <p:nvPr/>
        </p:nvCxnSpPr>
        <p:spPr>
          <a:xfrm flipV="1">
            <a:off x="1198385" y="6122478"/>
            <a:ext cx="587827" cy="224428"/>
          </a:xfrm>
          <a:prstGeom prst="straightConnector1">
            <a:avLst/>
          </a:prstGeom>
          <a:ln w="31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9" name="Connettore 2 28">
            <a:extLst>
              <a:ext uri="{FF2B5EF4-FFF2-40B4-BE49-F238E27FC236}">
                <a16:creationId xmlns:a16="http://schemas.microsoft.com/office/drawing/2014/main" id="{8A7B7602-FD44-8619-6714-654DDB70E68C}"/>
              </a:ext>
            </a:extLst>
          </p:cNvPr>
          <p:cNvCxnSpPr>
            <a:cxnSpLocks/>
            <a:stCxn id="23" idx="3"/>
            <a:endCxn id="25" idx="1"/>
          </p:cNvCxnSpPr>
          <p:nvPr/>
        </p:nvCxnSpPr>
        <p:spPr>
          <a:xfrm>
            <a:off x="1198385" y="6346906"/>
            <a:ext cx="587827" cy="198271"/>
          </a:xfrm>
          <a:prstGeom prst="straightConnector1">
            <a:avLst/>
          </a:prstGeom>
          <a:ln w="31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49" name="CasellaDiTesto 48">
            <a:extLst>
              <a:ext uri="{FF2B5EF4-FFF2-40B4-BE49-F238E27FC236}">
                <a16:creationId xmlns:a16="http://schemas.microsoft.com/office/drawing/2014/main" id="{B8A3F08F-EB52-531E-6FA8-59D0A81B93B3}"/>
              </a:ext>
            </a:extLst>
          </p:cNvPr>
          <p:cNvSpPr txBox="1"/>
          <p:nvPr/>
        </p:nvSpPr>
        <p:spPr>
          <a:xfrm>
            <a:off x="95116" y="4264205"/>
            <a:ext cx="3132000" cy="1138773"/>
          </a:xfrm>
          <a:prstGeom prst="rect">
            <a:avLst/>
          </a:prstGeom>
          <a:noFill/>
        </p:spPr>
        <p:txBody>
          <a:bodyPr wrap="square" rtlCol="0">
            <a:spAutoFit/>
          </a:bodyPr>
          <a:lstStyle/>
          <a:p>
            <a:pPr algn="ctr"/>
            <a:r>
              <a:rPr lang="it-IT" sz="1700" dirty="0">
                <a:solidFill>
                  <a:srgbClr val="C00000"/>
                </a:solidFill>
                <a:effectLst/>
                <a:latin typeface="Comic Sans MS" panose="030F0702030302020204" pitchFamily="66" charset="0"/>
                <a:ea typeface="Times New Roman" panose="02020603050405020304" pitchFamily="18" charset="0"/>
                <a:cs typeface="Symbol" panose="05050102010706020507" pitchFamily="18" charset="2"/>
              </a:rPr>
              <a:t>La formalizzazione geometrico-descrittiva della retta frontale assume il seguente aspetto</a:t>
            </a:r>
            <a:endParaRPr lang="it-IT" sz="1700" dirty="0">
              <a:solidFill>
                <a:srgbClr val="C00000"/>
              </a:solidFill>
            </a:endParaRPr>
          </a:p>
        </p:txBody>
      </p:sp>
      <p:sp>
        <p:nvSpPr>
          <p:cNvPr id="50" name="CasellaDiTesto 49">
            <a:extLst>
              <a:ext uri="{FF2B5EF4-FFF2-40B4-BE49-F238E27FC236}">
                <a16:creationId xmlns:a16="http://schemas.microsoft.com/office/drawing/2014/main" id="{EC404A66-65DB-3E30-2A36-AC15534F5327}"/>
              </a:ext>
            </a:extLst>
          </p:cNvPr>
          <p:cNvSpPr txBox="1"/>
          <p:nvPr/>
        </p:nvSpPr>
        <p:spPr>
          <a:xfrm>
            <a:off x="108347" y="5467068"/>
            <a:ext cx="2997200" cy="369332"/>
          </a:xfrm>
          <a:prstGeom prst="rect">
            <a:avLst/>
          </a:prstGeom>
          <a:solidFill>
            <a:schemeClr val="accent4">
              <a:lumMod val="20000"/>
              <a:lumOff val="80000"/>
            </a:schemeClr>
          </a:solidFill>
          <a:ln w="3175">
            <a:solidFill>
              <a:srgbClr val="C00000"/>
            </a:solidFill>
          </a:ln>
        </p:spPr>
        <p:txBody>
          <a:bodyPr wrap="square" rtlCol="0">
            <a:spAutoFit/>
          </a:bodyPr>
          <a:lstStyle/>
          <a:p>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(r</a:t>
            </a:r>
            <a:r>
              <a:rPr lang="it-IT" sz="1800" dirty="0">
                <a:effectLst/>
                <a:latin typeface="Symbol" panose="05050102010706020507" pitchFamily="18" charset="2"/>
                <a:ea typeface="Times New Roman" panose="02020603050405020304" pitchFamily="18" charset="0"/>
                <a:cs typeface="Symbol" panose="05050102010706020507" pitchFamily="18" charset="2"/>
              </a:rPr>
              <a:t>Ðp</a:t>
            </a:r>
            <a:r>
              <a:rPr lang="it-IT" sz="1800" baseline="-25000" dirty="0">
                <a:effectLst/>
                <a:latin typeface="Comic Sans MS" panose="030F0702030302020204" pitchFamily="66" charset="0"/>
                <a:ea typeface="Times New Roman" panose="02020603050405020304" pitchFamily="18" charset="0"/>
                <a:cs typeface="Symbol" panose="05050102010706020507" pitchFamily="18" charset="2"/>
              </a:rPr>
              <a:t>1</a:t>
            </a:r>
            <a:r>
              <a:rPr lang="it-IT" sz="1800" dirty="0">
                <a:solidFill>
                  <a:srgbClr val="C00000"/>
                </a:solidFill>
                <a:effectLst/>
                <a:latin typeface="Comic Sans MS" panose="030F0702030302020204" pitchFamily="66" charset="0"/>
                <a:ea typeface="Times New Roman" panose="02020603050405020304" pitchFamily="18" charset="0"/>
                <a:cs typeface="Symbol" panose="05050102010706020507" pitchFamily="18" charset="2"/>
              </a:rPr>
              <a:t>//</a:t>
            </a:r>
            <a:r>
              <a:rPr lang="it-IT" sz="1800" dirty="0">
                <a:effectLst/>
                <a:latin typeface="Symbol" panose="05050102010706020507" pitchFamily="18" charset="2"/>
                <a:ea typeface="Times New Roman" panose="02020603050405020304" pitchFamily="18" charset="0"/>
                <a:cs typeface="Symbol" panose="05050102010706020507" pitchFamily="18" charset="2"/>
              </a:rPr>
              <a:t>p</a:t>
            </a:r>
            <a:r>
              <a:rPr lang="it-IT" sz="1800" baseline="-25000" dirty="0">
                <a:effectLst/>
                <a:latin typeface="Comic Sans MS" panose="030F0702030302020204" pitchFamily="66" charset="0"/>
                <a:ea typeface="Times New Roman" panose="02020603050405020304" pitchFamily="18" charset="0"/>
                <a:cs typeface="Symbol" panose="05050102010706020507" pitchFamily="18" charset="2"/>
              </a:rPr>
              <a:t>2</a:t>
            </a:r>
            <a:r>
              <a:rPr lang="it-IT" sz="1800" dirty="0">
                <a:solidFill>
                  <a:srgbClr val="C00000"/>
                </a:solidFill>
                <a:effectLst/>
                <a:latin typeface="Comic Sans MS" panose="030F0702030302020204" pitchFamily="66" charset="0"/>
                <a:ea typeface="Times New Roman" panose="02020603050405020304" pitchFamily="18" charset="0"/>
                <a:cs typeface="Symbol" panose="05050102010706020507" pitchFamily="18" charset="2"/>
              </a:rPr>
              <a:t>)</a:t>
            </a:r>
            <a:r>
              <a:rPr lang="it-IT" sz="1800" dirty="0">
                <a:effectLst/>
                <a:latin typeface="Comic Sans MS" panose="030F0702030302020204" pitchFamily="66" charset="0"/>
                <a:ea typeface="Times New Roman" panose="02020603050405020304" pitchFamily="18" charset="0"/>
                <a:cs typeface="Symbol" panose="05050102010706020507" pitchFamily="18" charset="2"/>
              </a:rPr>
              <a:t> </a:t>
            </a:r>
            <a:r>
              <a:rPr lang="it-IT" sz="1800" dirty="0">
                <a:solidFill>
                  <a:srgbClr val="C00000"/>
                </a:solidFill>
                <a:effectLst/>
                <a:latin typeface="Comic Sans MS" panose="030F0702030302020204" pitchFamily="66" charset="0"/>
                <a:ea typeface="Times New Roman" panose="02020603050405020304" pitchFamily="18" charset="0"/>
                <a:cs typeface="Symbol" panose="05050102010706020507" pitchFamily="18" charset="2"/>
              </a:rPr>
              <a:t>//</a:t>
            </a:r>
            <a:r>
              <a:rPr lang="it-IT" sz="1800" dirty="0">
                <a:effectLst/>
                <a:latin typeface="Comic Sans MS" panose="030F0702030302020204" pitchFamily="66" charset="0"/>
                <a:ea typeface="Times New Roman" panose="02020603050405020304" pitchFamily="18" charset="0"/>
                <a:cs typeface="Symbol" panose="05050102010706020507" pitchFamily="18" charset="2"/>
              </a:rPr>
              <a:t> </a:t>
            </a: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a:t>
            </a:r>
            <a:r>
              <a:rPr lang="it-IT" sz="1800" dirty="0">
                <a:solidFill>
                  <a:srgbClr val="00B050"/>
                </a:solidFill>
                <a:effectLst/>
                <a:latin typeface="Comic Sans MS" panose="030F0702030302020204" pitchFamily="66" charset="0"/>
                <a:ea typeface="Times New Roman" panose="02020603050405020304" pitchFamily="18" charset="0"/>
                <a:cs typeface="Arial" panose="020B0604020202020204" pitchFamily="34" charset="0"/>
              </a:rPr>
              <a:t>s</a:t>
            </a:r>
            <a:r>
              <a:rPr lang="it-IT" sz="1800" dirty="0">
                <a:effectLst/>
                <a:latin typeface="Symbol" panose="05050102010706020507" pitchFamily="18" charset="2"/>
                <a:ea typeface="Times New Roman" panose="02020603050405020304" pitchFamily="18" charset="0"/>
                <a:cs typeface="Symbol" panose="05050102010706020507" pitchFamily="18" charset="2"/>
              </a:rPr>
              <a:t>Ðp</a:t>
            </a:r>
            <a:r>
              <a:rPr lang="it-IT" sz="1800" baseline="-25000" dirty="0">
                <a:effectLst/>
                <a:latin typeface="Comic Sans MS" panose="030F0702030302020204" pitchFamily="66" charset="0"/>
                <a:ea typeface="Times New Roman" panose="02020603050405020304" pitchFamily="18" charset="0"/>
                <a:cs typeface="Symbol" panose="05050102010706020507" pitchFamily="18" charset="2"/>
              </a:rPr>
              <a:t>1</a:t>
            </a:r>
            <a:r>
              <a:rPr lang="it-IT" sz="1800" dirty="0">
                <a:solidFill>
                  <a:srgbClr val="C00000"/>
                </a:solidFill>
                <a:effectLst/>
                <a:latin typeface="Comic Sans MS" panose="030F0702030302020204" pitchFamily="66" charset="0"/>
                <a:ea typeface="Times New Roman" panose="02020603050405020304" pitchFamily="18" charset="0"/>
                <a:cs typeface="Symbol" panose="05050102010706020507" pitchFamily="18" charset="2"/>
              </a:rPr>
              <a:t>//</a:t>
            </a:r>
            <a:r>
              <a:rPr lang="it-IT" sz="1800" dirty="0">
                <a:effectLst/>
                <a:latin typeface="Symbol" panose="05050102010706020507" pitchFamily="18" charset="2"/>
                <a:ea typeface="Times New Roman" panose="02020603050405020304" pitchFamily="18" charset="0"/>
                <a:cs typeface="Symbol" panose="05050102010706020507" pitchFamily="18" charset="2"/>
              </a:rPr>
              <a:t>p</a:t>
            </a:r>
            <a:r>
              <a:rPr lang="it-IT" sz="1800" baseline="-25000" dirty="0">
                <a:effectLst/>
                <a:latin typeface="Comic Sans MS" panose="030F0702030302020204" pitchFamily="66" charset="0"/>
                <a:ea typeface="Times New Roman" panose="02020603050405020304" pitchFamily="18" charset="0"/>
                <a:cs typeface="Symbol" panose="05050102010706020507" pitchFamily="18" charset="2"/>
              </a:rPr>
              <a:t>2</a:t>
            </a:r>
            <a:r>
              <a:rPr lang="it-IT" sz="1800" dirty="0">
                <a:solidFill>
                  <a:srgbClr val="C00000"/>
                </a:solidFill>
                <a:effectLst/>
                <a:latin typeface="Comic Sans MS" panose="030F0702030302020204" pitchFamily="66" charset="0"/>
                <a:ea typeface="Times New Roman" panose="02020603050405020304" pitchFamily="18" charset="0"/>
                <a:cs typeface="Symbol" panose="05050102010706020507" pitchFamily="18" charset="2"/>
              </a:rPr>
              <a:t>)</a:t>
            </a:r>
            <a:endParaRPr lang="it-IT" dirty="0">
              <a:latin typeface="Comic Sans MS" panose="030F0702030302020204" pitchFamily="66" charset="0"/>
            </a:endParaRPr>
          </a:p>
        </p:txBody>
      </p:sp>
      <p:grpSp>
        <p:nvGrpSpPr>
          <p:cNvPr id="53" name="Gruppo 52">
            <a:extLst>
              <a:ext uri="{FF2B5EF4-FFF2-40B4-BE49-F238E27FC236}">
                <a16:creationId xmlns:a16="http://schemas.microsoft.com/office/drawing/2014/main" id="{C44DC9AC-36CB-FB02-BAAE-24027A8C2B9A}"/>
              </a:ext>
            </a:extLst>
          </p:cNvPr>
          <p:cNvGrpSpPr/>
          <p:nvPr/>
        </p:nvGrpSpPr>
        <p:grpSpPr>
          <a:xfrm>
            <a:off x="3373438" y="1347788"/>
            <a:ext cx="8820150" cy="5194300"/>
            <a:chOff x="3373438" y="1347788"/>
            <a:chExt cx="8820150" cy="5194300"/>
          </a:xfrm>
        </p:grpSpPr>
        <p:sp>
          <p:nvSpPr>
            <p:cNvPr id="11" name="AutoShape 4">
              <a:extLst>
                <a:ext uri="{FF2B5EF4-FFF2-40B4-BE49-F238E27FC236}">
                  <a16:creationId xmlns:a16="http://schemas.microsoft.com/office/drawing/2014/main" id="{056D1A4E-A115-96C3-2454-BA2CEE415953}"/>
                </a:ext>
              </a:extLst>
            </p:cNvPr>
            <p:cNvSpPr>
              <a:spLocks noChangeAspect="1" noChangeArrowheads="1" noTextEdit="1"/>
            </p:cNvSpPr>
            <p:nvPr/>
          </p:nvSpPr>
          <p:spPr bwMode="auto">
            <a:xfrm>
              <a:off x="3373438" y="1347788"/>
              <a:ext cx="8820150" cy="5194300"/>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 name="Rectangle 6">
              <a:extLst>
                <a:ext uri="{FF2B5EF4-FFF2-40B4-BE49-F238E27FC236}">
                  <a16:creationId xmlns:a16="http://schemas.microsoft.com/office/drawing/2014/main" id="{79FEB5B4-5154-908B-52A8-C96FA611D567}"/>
                </a:ext>
              </a:extLst>
            </p:cNvPr>
            <p:cNvSpPr>
              <a:spLocks noChangeArrowheads="1"/>
            </p:cNvSpPr>
            <p:nvPr/>
          </p:nvSpPr>
          <p:spPr bwMode="auto">
            <a:xfrm>
              <a:off x="4451351" y="1411288"/>
              <a:ext cx="6759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C00000"/>
                  </a:solidFill>
                  <a:effectLst/>
                  <a:latin typeface="Comic Sans MS" panose="030F0702030302020204" pitchFamily="66" charset="0"/>
                </a:rPr>
                <a:t>Siano assegnate le proiezioni delle due rette frontali r(r', r") ed </a:t>
              </a:r>
              <a:r>
                <a:rPr kumimoji="0" lang="it-IT" altLang="it-IT" sz="1400" b="0" i="0" u="none" strike="noStrike" cap="none" normalizeH="0" baseline="0" dirty="0">
                  <a:ln>
                    <a:noFill/>
                  </a:ln>
                  <a:solidFill>
                    <a:srgbClr val="00B050"/>
                  </a:solidFill>
                  <a:effectLst/>
                  <a:latin typeface="Comic Sans MS" panose="030F0702030302020204" pitchFamily="66" charset="0"/>
                </a:rPr>
                <a:t>s(s',s") </a:t>
              </a:r>
              <a:r>
                <a:rPr kumimoji="0" lang="it-IT" altLang="it-IT" sz="1400" b="0" i="0" u="none" strike="noStrike" cap="none" normalizeH="0" baseline="0" dirty="0">
                  <a:ln>
                    <a:noFill/>
                  </a:ln>
                  <a:solidFill>
                    <a:srgbClr val="C00000"/>
                  </a:solidFill>
                  <a:effectLst/>
                  <a:latin typeface="Comic Sans MS" panose="030F0702030302020204" pitchFamily="66" charset="0"/>
                </a:rPr>
                <a:t>parallele</a:t>
              </a:r>
              <a:endParaRPr kumimoji="0" lang="it-IT" altLang="it-IT" sz="1400" b="0" i="0" u="none" strike="noStrike" cap="none" normalizeH="0" baseline="0" dirty="0">
                <a:ln>
                  <a:noFill/>
                </a:ln>
                <a:solidFill>
                  <a:srgbClr val="C00000"/>
                </a:solidFill>
                <a:effectLst/>
              </a:endParaRPr>
            </a:p>
          </p:txBody>
        </p:sp>
        <p:sp>
          <p:nvSpPr>
            <p:cNvPr id="13" name="Rectangle 7">
              <a:extLst>
                <a:ext uri="{FF2B5EF4-FFF2-40B4-BE49-F238E27FC236}">
                  <a16:creationId xmlns:a16="http://schemas.microsoft.com/office/drawing/2014/main" id="{9DBBE577-D1F0-E6F8-9ABC-11458EC557FE}"/>
                </a:ext>
              </a:extLst>
            </p:cNvPr>
            <p:cNvSpPr>
              <a:spLocks noChangeArrowheads="1"/>
            </p:cNvSpPr>
            <p:nvPr/>
          </p:nvSpPr>
          <p:spPr bwMode="auto">
            <a:xfrm>
              <a:off x="5775326" y="3740151"/>
              <a:ext cx="1968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700" b="0" i="0" u="none" strike="noStrike" cap="none" normalizeH="0" baseline="0" dirty="0">
                  <a:ln>
                    <a:noFill/>
                  </a:ln>
                  <a:solidFill>
                    <a:srgbClr val="C00000"/>
                  </a:solidFill>
                  <a:effectLst/>
                  <a:latin typeface="Comic Sans MS" panose="030F0702030302020204" pitchFamily="66" charset="0"/>
                </a:rPr>
                <a:t>r"</a:t>
              </a:r>
              <a:endParaRPr kumimoji="0" lang="it-IT" altLang="it-IT" sz="1800" b="0" i="0" u="none" strike="noStrike" cap="none" normalizeH="0" baseline="0" dirty="0">
                <a:ln>
                  <a:noFill/>
                </a:ln>
                <a:solidFill>
                  <a:srgbClr val="C00000"/>
                </a:solidFill>
                <a:effectLst/>
              </a:endParaRPr>
            </a:p>
          </p:txBody>
        </p:sp>
        <p:sp>
          <p:nvSpPr>
            <p:cNvPr id="14" name="Rectangle 8">
              <a:extLst>
                <a:ext uri="{FF2B5EF4-FFF2-40B4-BE49-F238E27FC236}">
                  <a16:creationId xmlns:a16="http://schemas.microsoft.com/office/drawing/2014/main" id="{A2E179D1-DE06-B3ED-7CA0-CE432007A6A1}"/>
                </a:ext>
              </a:extLst>
            </p:cNvPr>
            <p:cNvSpPr>
              <a:spLocks noChangeArrowheads="1"/>
            </p:cNvSpPr>
            <p:nvPr/>
          </p:nvSpPr>
          <p:spPr bwMode="auto">
            <a:xfrm>
              <a:off x="4551363" y="5738813"/>
              <a:ext cx="1889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700" b="0" i="0" u="none" strike="noStrike" cap="none" normalizeH="0" baseline="0" dirty="0">
                  <a:ln>
                    <a:noFill/>
                  </a:ln>
                  <a:solidFill>
                    <a:srgbClr val="C00000"/>
                  </a:solidFill>
                  <a:effectLst/>
                  <a:latin typeface="Comic Sans MS" panose="030F0702030302020204" pitchFamily="66" charset="0"/>
                </a:rPr>
                <a:t>r'</a:t>
              </a:r>
              <a:endParaRPr kumimoji="0" lang="it-IT" altLang="it-IT" sz="1800" b="0" i="0" u="none" strike="noStrike" cap="none" normalizeH="0" baseline="0" dirty="0">
                <a:ln>
                  <a:noFill/>
                </a:ln>
                <a:solidFill>
                  <a:srgbClr val="C00000"/>
                </a:solidFill>
                <a:effectLst/>
              </a:endParaRPr>
            </a:p>
          </p:txBody>
        </p:sp>
        <p:sp>
          <p:nvSpPr>
            <p:cNvPr id="15" name="Rectangle 9">
              <a:extLst>
                <a:ext uri="{FF2B5EF4-FFF2-40B4-BE49-F238E27FC236}">
                  <a16:creationId xmlns:a16="http://schemas.microsoft.com/office/drawing/2014/main" id="{A909CBD3-D6A4-9418-592E-ECCD4535DC8D}"/>
                </a:ext>
              </a:extLst>
            </p:cNvPr>
            <p:cNvSpPr>
              <a:spLocks noChangeArrowheads="1"/>
            </p:cNvSpPr>
            <p:nvPr/>
          </p:nvSpPr>
          <p:spPr bwMode="auto">
            <a:xfrm>
              <a:off x="8334376" y="3590926"/>
              <a:ext cx="1984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700" b="0" i="0" u="none" strike="noStrike" cap="none" normalizeH="0" baseline="0">
                  <a:ln>
                    <a:noFill/>
                  </a:ln>
                  <a:solidFill>
                    <a:srgbClr val="00B050"/>
                  </a:solidFill>
                  <a:effectLst/>
                  <a:latin typeface="Comic Sans MS" panose="030F0702030302020204" pitchFamily="66" charset="0"/>
                </a:rPr>
                <a:t>s"</a:t>
              </a:r>
              <a:endParaRPr kumimoji="0" lang="it-IT" altLang="it-IT" sz="1800" b="0" i="0" u="none" strike="noStrike" cap="none" normalizeH="0" baseline="0">
                <a:ln>
                  <a:noFill/>
                </a:ln>
                <a:solidFill>
                  <a:srgbClr val="00B050"/>
                </a:solidFill>
                <a:effectLst/>
              </a:endParaRPr>
            </a:p>
          </p:txBody>
        </p:sp>
        <p:sp>
          <p:nvSpPr>
            <p:cNvPr id="16" name="Rectangle 10">
              <a:extLst>
                <a:ext uri="{FF2B5EF4-FFF2-40B4-BE49-F238E27FC236}">
                  <a16:creationId xmlns:a16="http://schemas.microsoft.com/office/drawing/2014/main" id="{718385E9-C6D7-CA31-E8E2-484312F12A8A}"/>
                </a:ext>
              </a:extLst>
            </p:cNvPr>
            <p:cNvSpPr>
              <a:spLocks noChangeArrowheads="1"/>
            </p:cNvSpPr>
            <p:nvPr/>
          </p:nvSpPr>
          <p:spPr bwMode="auto">
            <a:xfrm>
              <a:off x="8069263" y="4906963"/>
              <a:ext cx="1905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700" b="0" i="0" u="none" strike="noStrike" cap="none" normalizeH="0" baseline="0" dirty="0">
                  <a:ln>
                    <a:noFill/>
                  </a:ln>
                  <a:solidFill>
                    <a:srgbClr val="00B050"/>
                  </a:solidFill>
                  <a:effectLst/>
                  <a:latin typeface="Comic Sans MS" panose="030F0702030302020204" pitchFamily="66" charset="0"/>
                </a:rPr>
                <a:t>s'</a:t>
              </a:r>
              <a:endParaRPr kumimoji="0" lang="it-IT" altLang="it-IT" sz="1800" b="0" i="0" u="none" strike="noStrike" cap="none" normalizeH="0" baseline="0" dirty="0">
                <a:ln>
                  <a:noFill/>
                </a:ln>
                <a:solidFill>
                  <a:srgbClr val="00B050"/>
                </a:solidFill>
                <a:effectLst/>
              </a:endParaRPr>
            </a:p>
          </p:txBody>
        </p:sp>
        <p:sp>
          <p:nvSpPr>
            <p:cNvPr id="17" name="Line 11">
              <a:extLst>
                <a:ext uri="{FF2B5EF4-FFF2-40B4-BE49-F238E27FC236}">
                  <a16:creationId xmlns:a16="http://schemas.microsoft.com/office/drawing/2014/main" id="{B8B61399-4E12-0B66-239C-7AA6973F5C47}"/>
                </a:ext>
              </a:extLst>
            </p:cNvPr>
            <p:cNvSpPr>
              <a:spLocks noChangeShapeType="1"/>
            </p:cNvSpPr>
            <p:nvPr/>
          </p:nvSpPr>
          <p:spPr bwMode="auto">
            <a:xfrm flipH="1">
              <a:off x="3459163" y="2703513"/>
              <a:ext cx="86677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8" name="Line 12">
              <a:extLst>
                <a:ext uri="{FF2B5EF4-FFF2-40B4-BE49-F238E27FC236}">
                  <a16:creationId xmlns:a16="http://schemas.microsoft.com/office/drawing/2014/main" id="{F61109CB-861A-D282-73AE-9270630B9AA1}"/>
                </a:ext>
              </a:extLst>
            </p:cNvPr>
            <p:cNvSpPr>
              <a:spLocks noChangeShapeType="1"/>
            </p:cNvSpPr>
            <p:nvPr/>
          </p:nvSpPr>
          <p:spPr bwMode="auto">
            <a:xfrm>
              <a:off x="3870326" y="2703513"/>
              <a:ext cx="3148013" cy="2119313"/>
            </a:xfrm>
            <a:prstGeom prst="line">
              <a:avLst/>
            </a:prstGeom>
            <a:noFill/>
            <a:ln w="0">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9" name="Line 13">
              <a:extLst>
                <a:ext uri="{FF2B5EF4-FFF2-40B4-BE49-F238E27FC236}">
                  <a16:creationId xmlns:a16="http://schemas.microsoft.com/office/drawing/2014/main" id="{6E7EDB50-64BF-1A13-0751-CFC28483C973}"/>
                </a:ext>
              </a:extLst>
            </p:cNvPr>
            <p:cNvSpPr>
              <a:spLocks noChangeShapeType="1"/>
            </p:cNvSpPr>
            <p:nvPr/>
          </p:nvSpPr>
          <p:spPr bwMode="auto">
            <a:xfrm>
              <a:off x="6657976" y="2703513"/>
              <a:ext cx="3148013" cy="2119313"/>
            </a:xfrm>
            <a:prstGeom prst="line">
              <a:avLst/>
            </a:prstGeom>
            <a:noFill/>
            <a:ln w="0">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0" name="Line 14">
              <a:extLst>
                <a:ext uri="{FF2B5EF4-FFF2-40B4-BE49-F238E27FC236}">
                  <a16:creationId xmlns:a16="http://schemas.microsoft.com/office/drawing/2014/main" id="{6C00E259-81D7-3134-8119-188470757CB2}"/>
                </a:ext>
              </a:extLst>
            </p:cNvPr>
            <p:cNvSpPr>
              <a:spLocks noChangeShapeType="1"/>
            </p:cNvSpPr>
            <p:nvPr/>
          </p:nvSpPr>
          <p:spPr bwMode="auto">
            <a:xfrm flipH="1">
              <a:off x="3459163" y="6005513"/>
              <a:ext cx="3559175" cy="0"/>
            </a:xfrm>
            <a:prstGeom prst="line">
              <a:avLst/>
            </a:prstGeom>
            <a:noFill/>
            <a:ln w="0">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1" name="Line 15">
              <a:extLst>
                <a:ext uri="{FF2B5EF4-FFF2-40B4-BE49-F238E27FC236}">
                  <a16:creationId xmlns:a16="http://schemas.microsoft.com/office/drawing/2014/main" id="{23F4DFC0-5F97-F987-1597-D2B844B14D1B}"/>
                </a:ext>
              </a:extLst>
            </p:cNvPr>
            <p:cNvSpPr>
              <a:spLocks noChangeShapeType="1"/>
            </p:cNvSpPr>
            <p:nvPr/>
          </p:nvSpPr>
          <p:spPr bwMode="auto">
            <a:xfrm flipH="1">
              <a:off x="3459163" y="5159376"/>
              <a:ext cx="6346825" cy="0"/>
            </a:xfrm>
            <a:prstGeom prst="line">
              <a:avLst/>
            </a:prstGeom>
            <a:noFill/>
            <a:ln w="0">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Rectangle 16">
              <a:extLst>
                <a:ext uri="{FF2B5EF4-FFF2-40B4-BE49-F238E27FC236}">
                  <a16:creationId xmlns:a16="http://schemas.microsoft.com/office/drawing/2014/main" id="{8FD2852B-EBD0-C2AD-53C1-BF5FEAC52916}"/>
                </a:ext>
              </a:extLst>
            </p:cNvPr>
            <p:cNvSpPr>
              <a:spLocks noChangeArrowheads="1"/>
            </p:cNvSpPr>
            <p:nvPr/>
          </p:nvSpPr>
          <p:spPr bwMode="auto">
            <a:xfrm>
              <a:off x="3459163" y="1401763"/>
              <a:ext cx="8667750" cy="511333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1" name="Rectangle 17">
              <a:extLst>
                <a:ext uri="{FF2B5EF4-FFF2-40B4-BE49-F238E27FC236}">
                  <a16:creationId xmlns:a16="http://schemas.microsoft.com/office/drawing/2014/main" id="{5FFC63A3-3640-E6F5-AC8D-F4B1B698414D}"/>
                </a:ext>
              </a:extLst>
            </p:cNvPr>
            <p:cNvSpPr>
              <a:spLocks noChangeArrowheads="1"/>
            </p:cNvSpPr>
            <p:nvPr/>
          </p:nvSpPr>
          <p:spPr bwMode="auto">
            <a:xfrm>
              <a:off x="3619501" y="4565651"/>
              <a:ext cx="1619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700" b="0" i="0" u="none" strike="noStrike" cap="none" normalizeH="0" baseline="0">
                  <a:ln>
                    <a:noFill/>
                  </a:ln>
                  <a:solidFill>
                    <a:srgbClr val="C00000"/>
                  </a:solidFill>
                  <a:effectLst/>
                  <a:latin typeface="Comic Sans MS" panose="030F0702030302020204" pitchFamily="66" charset="0"/>
                </a:rPr>
                <a:t>lt</a:t>
              </a:r>
              <a:endParaRPr kumimoji="0" lang="it-IT" altLang="it-IT" sz="1800" b="0" i="0" u="none" strike="noStrike" cap="none" normalizeH="0" baseline="0">
                <a:ln>
                  <a:noFill/>
                </a:ln>
                <a:solidFill>
                  <a:srgbClr val="C00000"/>
                </a:solidFill>
                <a:effectLst/>
              </a:endParaRPr>
            </a:p>
          </p:txBody>
        </p:sp>
        <p:sp>
          <p:nvSpPr>
            <p:cNvPr id="52" name="Line 18">
              <a:extLst>
                <a:ext uri="{FF2B5EF4-FFF2-40B4-BE49-F238E27FC236}">
                  <a16:creationId xmlns:a16="http://schemas.microsoft.com/office/drawing/2014/main" id="{75BA0A66-CDD9-E839-2E3D-22CB5A7AFCAC}"/>
                </a:ext>
              </a:extLst>
            </p:cNvPr>
            <p:cNvSpPr>
              <a:spLocks noChangeShapeType="1"/>
            </p:cNvSpPr>
            <p:nvPr/>
          </p:nvSpPr>
          <p:spPr bwMode="auto">
            <a:xfrm>
              <a:off x="3500438" y="4822826"/>
              <a:ext cx="8575675" cy="0"/>
            </a:xfrm>
            <a:prstGeom prst="line">
              <a:avLst/>
            </a:prstGeom>
            <a:noFill/>
            <a:ln w="0">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grpSp>
    </p:spTree>
    <p:extLst>
      <p:ext uri="{BB962C8B-B14F-4D97-AF65-F5344CB8AC3E}">
        <p14:creationId xmlns:p14="http://schemas.microsoft.com/office/powerpoint/2010/main" val="2397782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cBhvr>
                                        <p:cTn id="21" dur="500" fill="hold"/>
                                        <p:tgtEl>
                                          <p:spTgt spid="53"/>
                                        </p:tgtEl>
                                        <p:attrNameLst>
                                          <p:attrName>ppt_w</p:attrName>
                                        </p:attrNameLst>
                                      </p:cBhvr>
                                      <p:tavLst>
                                        <p:tav tm="0">
                                          <p:val>
                                            <p:fltVal val="0"/>
                                          </p:val>
                                        </p:tav>
                                        <p:tav tm="100000">
                                          <p:val>
                                            <p:strVal val="#ppt_w"/>
                                          </p:val>
                                        </p:tav>
                                      </p:tavLst>
                                    </p:anim>
                                    <p:anim calcmode="lin" valueType="num">
                                      <p:cBhvr>
                                        <p:cTn id="22" dur="500" fill="hold"/>
                                        <p:tgtEl>
                                          <p:spTgt spid="53"/>
                                        </p:tgtEl>
                                        <p:attrNameLst>
                                          <p:attrName>ppt_h</p:attrName>
                                        </p:attrNameLst>
                                      </p:cBhvr>
                                      <p:tavLst>
                                        <p:tav tm="0">
                                          <p:val>
                                            <p:fltVal val="0"/>
                                          </p:val>
                                        </p:tav>
                                        <p:tav tm="100000">
                                          <p:val>
                                            <p:strVal val="#ppt_h"/>
                                          </p:val>
                                        </p:tav>
                                      </p:tavLst>
                                    </p:anim>
                                    <p:animEffect transition="in" filter="fade">
                                      <p:cBhvr>
                                        <p:cTn id="23" dur="500"/>
                                        <p:tgtEl>
                                          <p:spTgt spid="5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p:cTn id="28" dur="500" fill="hold"/>
                                        <p:tgtEl>
                                          <p:spTgt spid="45"/>
                                        </p:tgtEl>
                                        <p:attrNameLst>
                                          <p:attrName>ppt_w</p:attrName>
                                        </p:attrNameLst>
                                      </p:cBhvr>
                                      <p:tavLst>
                                        <p:tav tm="0">
                                          <p:val>
                                            <p:fltVal val="0"/>
                                          </p:val>
                                        </p:tav>
                                        <p:tav tm="100000">
                                          <p:val>
                                            <p:strVal val="#ppt_w"/>
                                          </p:val>
                                        </p:tav>
                                      </p:tavLst>
                                    </p:anim>
                                    <p:anim calcmode="lin" valueType="num">
                                      <p:cBhvr>
                                        <p:cTn id="29" dur="500" fill="hold"/>
                                        <p:tgtEl>
                                          <p:spTgt spid="45"/>
                                        </p:tgtEl>
                                        <p:attrNameLst>
                                          <p:attrName>ppt_h</p:attrName>
                                        </p:attrNameLst>
                                      </p:cBhvr>
                                      <p:tavLst>
                                        <p:tav tm="0">
                                          <p:val>
                                            <p:fltVal val="0"/>
                                          </p:val>
                                        </p:tav>
                                        <p:tav tm="100000">
                                          <p:val>
                                            <p:strVal val="#ppt_h"/>
                                          </p:val>
                                        </p:tav>
                                      </p:tavLst>
                                    </p:anim>
                                    <p:animEffect transition="in" filter="fade">
                                      <p:cBhvr>
                                        <p:cTn id="30" dur="500"/>
                                        <p:tgtEl>
                                          <p:spTgt spid="4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7"/>
                                        </p:tgtEl>
                                        <p:attrNameLst>
                                          <p:attrName>style.visibility</p:attrName>
                                        </p:attrNameLst>
                                      </p:cBhvr>
                                      <p:to>
                                        <p:strVal val="visible"/>
                                      </p:to>
                                    </p:set>
                                    <p:anim calcmode="lin" valueType="num">
                                      <p:cBhvr>
                                        <p:cTn id="42" dur="500" fill="hold"/>
                                        <p:tgtEl>
                                          <p:spTgt spid="47"/>
                                        </p:tgtEl>
                                        <p:attrNameLst>
                                          <p:attrName>ppt_w</p:attrName>
                                        </p:attrNameLst>
                                      </p:cBhvr>
                                      <p:tavLst>
                                        <p:tav tm="0">
                                          <p:val>
                                            <p:fltVal val="0"/>
                                          </p:val>
                                        </p:tav>
                                        <p:tav tm="100000">
                                          <p:val>
                                            <p:strVal val="#ppt_w"/>
                                          </p:val>
                                        </p:tav>
                                      </p:tavLst>
                                    </p:anim>
                                    <p:anim calcmode="lin" valueType="num">
                                      <p:cBhvr>
                                        <p:cTn id="43" dur="500" fill="hold"/>
                                        <p:tgtEl>
                                          <p:spTgt spid="47"/>
                                        </p:tgtEl>
                                        <p:attrNameLst>
                                          <p:attrName>ppt_h</p:attrName>
                                        </p:attrNameLst>
                                      </p:cBhvr>
                                      <p:tavLst>
                                        <p:tav tm="0">
                                          <p:val>
                                            <p:fltVal val="0"/>
                                          </p:val>
                                        </p:tav>
                                        <p:tav tm="100000">
                                          <p:val>
                                            <p:strVal val="#ppt_h"/>
                                          </p:val>
                                        </p:tav>
                                      </p:tavLst>
                                    </p:anim>
                                    <p:animEffect transition="in" filter="fade">
                                      <p:cBhvr>
                                        <p:cTn id="44" dur="500"/>
                                        <p:tgtEl>
                                          <p:spTgt spid="4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p:cTn id="49" dur="500" fill="hold"/>
                                        <p:tgtEl>
                                          <p:spTgt spid="48"/>
                                        </p:tgtEl>
                                        <p:attrNameLst>
                                          <p:attrName>ppt_w</p:attrName>
                                        </p:attrNameLst>
                                      </p:cBhvr>
                                      <p:tavLst>
                                        <p:tav tm="0">
                                          <p:val>
                                            <p:fltVal val="0"/>
                                          </p:val>
                                        </p:tav>
                                        <p:tav tm="100000">
                                          <p:val>
                                            <p:strVal val="#ppt_w"/>
                                          </p:val>
                                        </p:tav>
                                      </p:tavLst>
                                    </p:anim>
                                    <p:anim calcmode="lin" valueType="num">
                                      <p:cBhvr>
                                        <p:cTn id="50" dur="500" fill="hold"/>
                                        <p:tgtEl>
                                          <p:spTgt spid="48"/>
                                        </p:tgtEl>
                                        <p:attrNameLst>
                                          <p:attrName>ppt_h</p:attrName>
                                        </p:attrNameLst>
                                      </p:cBhvr>
                                      <p:tavLst>
                                        <p:tav tm="0">
                                          <p:val>
                                            <p:fltVal val="0"/>
                                          </p:val>
                                        </p:tav>
                                        <p:tav tm="100000">
                                          <p:val>
                                            <p:strVal val="#ppt_h"/>
                                          </p:val>
                                        </p:tav>
                                      </p:tavLst>
                                    </p:anim>
                                    <p:animEffect transition="in" filter="fade">
                                      <p:cBhvr>
                                        <p:cTn id="51" dur="500"/>
                                        <p:tgtEl>
                                          <p:spTgt spid="48"/>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p:cTn id="56" dur="500" fill="hold"/>
                                        <p:tgtEl>
                                          <p:spTgt spid="49"/>
                                        </p:tgtEl>
                                        <p:attrNameLst>
                                          <p:attrName>ppt_w</p:attrName>
                                        </p:attrNameLst>
                                      </p:cBhvr>
                                      <p:tavLst>
                                        <p:tav tm="0">
                                          <p:val>
                                            <p:fltVal val="0"/>
                                          </p:val>
                                        </p:tav>
                                        <p:tav tm="100000">
                                          <p:val>
                                            <p:strVal val="#ppt_w"/>
                                          </p:val>
                                        </p:tav>
                                      </p:tavLst>
                                    </p:anim>
                                    <p:anim calcmode="lin" valueType="num">
                                      <p:cBhvr>
                                        <p:cTn id="57" dur="500" fill="hold"/>
                                        <p:tgtEl>
                                          <p:spTgt spid="49"/>
                                        </p:tgtEl>
                                        <p:attrNameLst>
                                          <p:attrName>ppt_h</p:attrName>
                                        </p:attrNameLst>
                                      </p:cBhvr>
                                      <p:tavLst>
                                        <p:tav tm="0">
                                          <p:val>
                                            <p:fltVal val="0"/>
                                          </p:val>
                                        </p:tav>
                                        <p:tav tm="100000">
                                          <p:val>
                                            <p:strVal val="#ppt_h"/>
                                          </p:val>
                                        </p:tav>
                                      </p:tavLst>
                                    </p:anim>
                                    <p:animEffect transition="in" filter="fade">
                                      <p:cBhvr>
                                        <p:cTn id="58" dur="500"/>
                                        <p:tgtEl>
                                          <p:spTgt spid="49"/>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par>
                                <p:cTn id="78" presetID="22" presetClass="entr" presetSubtype="8" fill="hold" nodeType="with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wipe(left)">
                                      <p:cBhvr>
                                        <p:cTn id="80" dur="500"/>
                                        <p:tgtEl>
                                          <p:spTgt spid="29"/>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Effect transition="in" filter="fade">
                                      <p:cBhvr>
                                        <p:cTn id="87" dur="500"/>
                                        <p:tgtEl>
                                          <p:spTgt spid="24"/>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25"/>
                                        </p:tgtEl>
                                        <p:attrNameLst>
                                          <p:attrName>style.visibility</p:attrName>
                                        </p:attrNameLst>
                                      </p:cBhvr>
                                      <p:to>
                                        <p:strVal val="visible"/>
                                      </p:to>
                                    </p:set>
                                    <p:anim calcmode="lin" valueType="num">
                                      <p:cBhvr>
                                        <p:cTn id="90" dur="500" fill="hold"/>
                                        <p:tgtEl>
                                          <p:spTgt spid="25"/>
                                        </p:tgtEl>
                                        <p:attrNameLst>
                                          <p:attrName>ppt_w</p:attrName>
                                        </p:attrNameLst>
                                      </p:cBhvr>
                                      <p:tavLst>
                                        <p:tav tm="0">
                                          <p:val>
                                            <p:fltVal val="0"/>
                                          </p:val>
                                        </p:tav>
                                        <p:tav tm="100000">
                                          <p:val>
                                            <p:strVal val="#ppt_w"/>
                                          </p:val>
                                        </p:tav>
                                      </p:tavLst>
                                    </p:anim>
                                    <p:anim calcmode="lin" valueType="num">
                                      <p:cBhvr>
                                        <p:cTn id="91" dur="500" fill="hold"/>
                                        <p:tgtEl>
                                          <p:spTgt spid="25"/>
                                        </p:tgtEl>
                                        <p:attrNameLst>
                                          <p:attrName>ppt_h</p:attrName>
                                        </p:attrNameLst>
                                      </p:cBhvr>
                                      <p:tavLst>
                                        <p:tav tm="0">
                                          <p:val>
                                            <p:fltVal val="0"/>
                                          </p:val>
                                        </p:tav>
                                        <p:tav tm="100000">
                                          <p:val>
                                            <p:strVal val="#ppt_h"/>
                                          </p:val>
                                        </p:tav>
                                      </p:tavLst>
                                    </p:anim>
                                    <p:animEffect transition="in" filter="fade">
                                      <p:cBhvr>
                                        <p:cTn id="9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45" grpId="0"/>
      <p:bldP spid="46" grpId="0" animBg="1"/>
      <p:bldP spid="47" grpId="0" animBg="1"/>
      <p:bldP spid="48" grpId="0"/>
      <p:bldP spid="23" grpId="0" animBg="1"/>
      <p:bldP spid="24" grpId="0" animBg="1"/>
      <p:bldP spid="25" grpId="0" animBg="1"/>
      <p:bldP spid="49" grpId="0"/>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08A9B71-F4B6-B569-E5CB-1CFCAA197605}"/>
              </a:ext>
            </a:extLst>
          </p:cNvPr>
          <p:cNvSpPr txBox="1">
            <a:spLocks noChangeArrowheads="1"/>
          </p:cNvSpPr>
          <p:nvPr/>
        </p:nvSpPr>
        <p:spPr>
          <a:xfrm>
            <a:off x="66000" y="41275"/>
            <a:ext cx="12060000" cy="360000"/>
          </a:xfrm>
          <a:prstGeom prst="rect">
            <a:avLst/>
          </a:prstGeom>
          <a:ln w="3175" cmpd="dbl">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000" b="0" i="0" u="none" strike="noStrike" kern="1200" cap="none" spc="0" normalizeH="0" baseline="0" noProof="0" dirty="0">
                <a:ln>
                  <a:noFill/>
                </a:ln>
                <a:solidFill>
                  <a:srgbClr val="C00000"/>
                </a:solidFill>
                <a:effectLst/>
                <a:uLnTx/>
                <a:uFillTx/>
                <a:latin typeface="Comic Sans MS" panose="030F0702030302020204" pitchFamily="66" charset="0"/>
                <a:ea typeface="+mj-ea"/>
                <a:cs typeface="+mj-cs"/>
              </a:rPr>
              <a:t>     PIANO  PER  DUE  RETTE  FRONTALI  PARALLELE  NEL  PRIMO DIEDRO </a:t>
            </a:r>
          </a:p>
        </p:txBody>
      </p:sp>
      <p:sp>
        <p:nvSpPr>
          <p:cNvPr id="5" name="Callout: freccia in giù 4">
            <a:extLst>
              <a:ext uri="{FF2B5EF4-FFF2-40B4-BE49-F238E27FC236}">
                <a16:creationId xmlns:a16="http://schemas.microsoft.com/office/drawing/2014/main" id="{3E65A582-90C5-42E5-2EA0-8995286DB16C}"/>
              </a:ext>
            </a:extLst>
          </p:cNvPr>
          <p:cNvSpPr/>
          <p:nvPr/>
        </p:nvSpPr>
        <p:spPr>
          <a:xfrm>
            <a:off x="95115" y="442341"/>
            <a:ext cx="3131999" cy="755155"/>
          </a:xfrm>
          <a:prstGeom prst="downArrowCallout">
            <a:avLst/>
          </a:prstGeom>
          <a:solidFill>
            <a:srgbClr val="FFF2CC"/>
          </a:solid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Passaggio 1</a:t>
            </a:r>
          </a:p>
        </p:txBody>
      </p:sp>
      <p:sp>
        <p:nvSpPr>
          <p:cNvPr id="37" name="CasellaDiTesto 36">
            <a:hlinkClick r:id="rId3" action="ppaction://hlinksldjump"/>
            <a:extLst>
              <a:ext uri="{FF2B5EF4-FFF2-40B4-BE49-F238E27FC236}">
                <a16:creationId xmlns:a16="http://schemas.microsoft.com/office/drawing/2014/main" id="{D328E884-010A-D582-117B-10E1E9F84CD3}"/>
              </a:ext>
            </a:extLst>
          </p:cNvPr>
          <p:cNvSpPr txBox="1"/>
          <p:nvPr/>
        </p:nvSpPr>
        <p:spPr>
          <a:xfrm>
            <a:off x="10523001" y="40671"/>
            <a:ext cx="1611057" cy="360000"/>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Torna a Indice</a:t>
            </a:r>
          </a:p>
        </p:txBody>
      </p:sp>
      <p:cxnSp>
        <p:nvCxnSpPr>
          <p:cNvPr id="2" name="Connettore diritto 1">
            <a:extLst>
              <a:ext uri="{FF2B5EF4-FFF2-40B4-BE49-F238E27FC236}">
                <a16:creationId xmlns:a16="http://schemas.microsoft.com/office/drawing/2014/main" id="{BE7E6E6A-207E-4924-FF43-DF549CC6BC11}"/>
              </a:ext>
            </a:extLst>
          </p:cNvPr>
          <p:cNvCxnSpPr/>
          <p:nvPr/>
        </p:nvCxnSpPr>
        <p:spPr>
          <a:xfrm>
            <a:off x="0" y="6858000"/>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99677267-A711-684C-62B5-2A9084A3428F}"/>
              </a:ext>
            </a:extLst>
          </p:cNvPr>
          <p:cNvSpPr txBox="1"/>
          <p:nvPr/>
        </p:nvSpPr>
        <p:spPr>
          <a:xfrm>
            <a:off x="3310582" y="551165"/>
            <a:ext cx="877011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Esemplificazione grafica della ricerca e definizione di un piano passante per due rette frontali parallele collocate nel primo diedro </a:t>
            </a:r>
          </a:p>
        </p:txBody>
      </p:sp>
      <p:cxnSp>
        <p:nvCxnSpPr>
          <p:cNvPr id="26" name="Connettore diritto 25">
            <a:extLst>
              <a:ext uri="{FF2B5EF4-FFF2-40B4-BE49-F238E27FC236}">
                <a16:creationId xmlns:a16="http://schemas.microsoft.com/office/drawing/2014/main" id="{65B57F8F-3056-43B0-AD58-9CB9AFC93DAD}"/>
              </a:ext>
            </a:extLst>
          </p:cNvPr>
          <p:cNvCxnSpPr/>
          <p:nvPr/>
        </p:nvCxnSpPr>
        <p:spPr>
          <a:xfrm>
            <a:off x="3104" y="6861104"/>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2" name="CasellaDiTesto 61">
            <a:extLst>
              <a:ext uri="{FF2B5EF4-FFF2-40B4-BE49-F238E27FC236}">
                <a16:creationId xmlns:a16="http://schemas.microsoft.com/office/drawing/2014/main" id="{20E44320-8E82-5ADD-7A83-24B437D0D929}"/>
              </a:ext>
            </a:extLst>
          </p:cNvPr>
          <p:cNvSpPr txBox="1"/>
          <p:nvPr/>
        </p:nvSpPr>
        <p:spPr>
          <a:xfrm>
            <a:off x="95115" y="1251691"/>
            <a:ext cx="3168000" cy="1923604"/>
          </a:xfrm>
          <a:prstGeom prst="rect">
            <a:avLst/>
          </a:prstGeom>
          <a:noFill/>
        </p:spPr>
        <p:txBody>
          <a:bodyPr wrap="square" rtlCol="0">
            <a:spAutoFit/>
          </a:bodyPr>
          <a:lstStyle/>
          <a:p>
            <a:pPr algn="ctr"/>
            <a:r>
              <a:rPr lang="it-IT" sz="17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Individuati i piedi delle tracce si determinano le tracce delle rette come punti reali uniti ai piani di proiezione e appartenenti alle rispettive proiezioni delle  due rette</a:t>
            </a:r>
            <a:endParaRPr lang="it-IT" sz="1700" dirty="0">
              <a:solidFill>
                <a:srgbClr val="C00000"/>
              </a:solidFill>
            </a:endParaRPr>
          </a:p>
        </p:txBody>
      </p:sp>
      <p:sp>
        <p:nvSpPr>
          <p:cNvPr id="63" name="CasellaDiTesto 62">
            <a:extLst>
              <a:ext uri="{FF2B5EF4-FFF2-40B4-BE49-F238E27FC236}">
                <a16:creationId xmlns:a16="http://schemas.microsoft.com/office/drawing/2014/main" id="{0E907E4F-A027-1C02-BD38-39B35F3A53F2}"/>
              </a:ext>
            </a:extLst>
          </p:cNvPr>
          <p:cNvSpPr txBox="1"/>
          <p:nvPr/>
        </p:nvSpPr>
        <p:spPr>
          <a:xfrm>
            <a:off x="432388" y="3528817"/>
            <a:ext cx="2340000" cy="369332"/>
          </a:xfrm>
          <a:prstGeom prst="rect">
            <a:avLst/>
          </a:prstGeom>
          <a:solidFill>
            <a:schemeClr val="accent4">
              <a:lumMod val="20000"/>
              <a:lumOff val="80000"/>
            </a:schemeClr>
          </a:solidFill>
          <a:ln w="3175">
            <a:solidFill>
              <a:srgbClr val="C00000"/>
            </a:solidFill>
          </a:ln>
        </p:spPr>
        <p:txBody>
          <a:bodyPr wrap="square" rtlCol="0">
            <a:spAutoFit/>
          </a:bodyPr>
          <a:lstStyle/>
          <a:p>
            <a:pPr algn="ctr"/>
            <a:r>
              <a:rPr lang="it-IT" sz="1800" dirty="0">
                <a:solidFill>
                  <a:srgbClr val="5450EE"/>
                </a:solidFill>
                <a:effectLst/>
                <a:latin typeface="Comic Sans MS" panose="030F0702030302020204" pitchFamily="66" charset="0"/>
                <a:ea typeface="Times New Roman" panose="02020603050405020304" pitchFamily="18" charset="0"/>
                <a:cs typeface="Arial" panose="020B0604020202020204" pitchFamily="34" charset="0"/>
              </a:rPr>
              <a:t>(T</a:t>
            </a:r>
            <a:r>
              <a:rPr lang="it-IT" sz="1800" baseline="-25000" dirty="0">
                <a:solidFill>
                  <a:srgbClr val="5450EE"/>
                </a:solidFill>
                <a:effectLst/>
                <a:latin typeface="Comic Sans MS" panose="030F0702030302020204" pitchFamily="66" charset="0"/>
                <a:ea typeface="Times New Roman" panose="02020603050405020304" pitchFamily="18" charset="0"/>
                <a:cs typeface="Arial" panose="020B0604020202020204" pitchFamily="34" charset="0"/>
              </a:rPr>
              <a:t>1</a:t>
            </a:r>
            <a:r>
              <a:rPr lang="it-IT" sz="1800" dirty="0">
                <a:solidFill>
                  <a:srgbClr val="5450EE"/>
                </a:solidFill>
                <a:effectLst/>
                <a:latin typeface="Comic Sans MS" panose="030F0702030302020204" pitchFamily="66" charset="0"/>
                <a:ea typeface="Times New Roman" panose="02020603050405020304" pitchFamily="18" charset="0"/>
                <a:cs typeface="Arial" panose="020B0604020202020204" pitchFamily="34" charset="0"/>
              </a:rPr>
              <a:t>r</a:t>
            </a:r>
            <a:r>
              <a:rPr lang="it-IT" sz="1800" dirty="0">
                <a:solidFill>
                  <a:srgbClr val="5450EE"/>
                </a:solidFill>
                <a:effectLst/>
                <a:latin typeface="Symbol" panose="05050102010706020507" pitchFamily="18" charset="2"/>
                <a:ea typeface="Times New Roman" panose="02020603050405020304" pitchFamily="18" charset="0"/>
                <a:cs typeface="Symbol" panose="05050102010706020507" pitchFamily="18" charset="2"/>
              </a:rPr>
              <a:t>Î</a:t>
            </a:r>
            <a:r>
              <a:rPr lang="it-IT" sz="1800" dirty="0">
                <a:solidFill>
                  <a:srgbClr val="C00000"/>
                </a:solidFill>
                <a:effectLst/>
                <a:latin typeface="Comic Sans MS" panose="030F0702030302020204" pitchFamily="66" charset="0"/>
                <a:ea typeface="Times New Roman" panose="02020603050405020304" pitchFamily="18" charset="0"/>
                <a:cs typeface="Symbol" panose="05050102010706020507" pitchFamily="18" charset="2"/>
              </a:rPr>
              <a:t>r’</a:t>
            </a:r>
            <a:r>
              <a:rPr lang="it-IT" sz="1800" dirty="0">
                <a:solidFill>
                  <a:srgbClr val="5450EE"/>
                </a:solidFill>
                <a:effectLst/>
                <a:latin typeface="Comic Sans MS" panose="030F0702030302020204" pitchFamily="66" charset="0"/>
                <a:ea typeface="Times New Roman" panose="02020603050405020304" pitchFamily="18" charset="0"/>
                <a:cs typeface="Symbol" panose="05050102010706020507" pitchFamily="18" charset="2"/>
              </a:rPr>
              <a:t>); </a:t>
            </a:r>
            <a:r>
              <a:rPr lang="it-IT" sz="1800" dirty="0">
                <a:solidFill>
                  <a:srgbClr val="5450EE"/>
                </a:solidFill>
                <a:effectLst/>
                <a:latin typeface="Comic Sans MS" panose="030F0702030302020204" pitchFamily="66" charset="0"/>
                <a:ea typeface="Times New Roman" panose="02020603050405020304" pitchFamily="18" charset="0"/>
                <a:cs typeface="Arial" panose="020B0604020202020204" pitchFamily="34" charset="0"/>
              </a:rPr>
              <a:t>(T</a:t>
            </a:r>
            <a:r>
              <a:rPr lang="it-IT" sz="1800" baseline="-25000" dirty="0">
                <a:solidFill>
                  <a:srgbClr val="5450EE"/>
                </a:solidFill>
                <a:effectLst/>
                <a:latin typeface="Comic Sans MS" panose="030F0702030302020204" pitchFamily="66" charset="0"/>
                <a:ea typeface="Times New Roman" panose="02020603050405020304" pitchFamily="18" charset="0"/>
                <a:cs typeface="Arial" panose="020B0604020202020204" pitchFamily="34" charset="0"/>
              </a:rPr>
              <a:t>1</a:t>
            </a:r>
            <a:r>
              <a:rPr lang="it-IT" sz="1800" dirty="0">
                <a:solidFill>
                  <a:srgbClr val="5450EE"/>
                </a:solidFill>
                <a:effectLst/>
                <a:latin typeface="Comic Sans MS" panose="030F0702030302020204" pitchFamily="66" charset="0"/>
                <a:ea typeface="Times New Roman" panose="02020603050405020304" pitchFamily="18" charset="0"/>
                <a:cs typeface="Arial" panose="020B0604020202020204" pitchFamily="34" charset="0"/>
              </a:rPr>
              <a:t>s</a:t>
            </a:r>
            <a:r>
              <a:rPr lang="it-IT" sz="1800" dirty="0">
                <a:solidFill>
                  <a:srgbClr val="5450EE"/>
                </a:solidFill>
                <a:effectLst/>
                <a:latin typeface="Symbol" panose="05050102010706020507" pitchFamily="18" charset="2"/>
                <a:ea typeface="Times New Roman" panose="02020603050405020304" pitchFamily="18" charset="0"/>
                <a:cs typeface="Symbol" panose="05050102010706020507" pitchFamily="18" charset="2"/>
              </a:rPr>
              <a:t>Î</a:t>
            </a:r>
            <a:r>
              <a:rPr lang="it-IT" sz="1800" dirty="0">
                <a:solidFill>
                  <a:srgbClr val="00B050"/>
                </a:solidFill>
                <a:effectLst/>
                <a:latin typeface="Comic Sans MS" panose="030F0702030302020204" pitchFamily="66" charset="0"/>
                <a:ea typeface="Times New Roman" panose="02020603050405020304" pitchFamily="18" charset="0"/>
                <a:cs typeface="Symbol" panose="05050102010706020507" pitchFamily="18" charset="2"/>
              </a:rPr>
              <a:t>s'</a:t>
            </a:r>
            <a:r>
              <a:rPr lang="it-IT" sz="1800" dirty="0">
                <a:solidFill>
                  <a:srgbClr val="5450EE"/>
                </a:solidFill>
                <a:effectLst/>
                <a:latin typeface="Comic Sans MS" panose="030F0702030302020204" pitchFamily="66" charset="0"/>
                <a:ea typeface="Times New Roman" panose="02020603050405020304" pitchFamily="18" charset="0"/>
                <a:cs typeface="Symbol" panose="05050102010706020507" pitchFamily="18" charset="2"/>
              </a:rPr>
              <a:t>)</a:t>
            </a:r>
            <a:endParaRPr lang="it-IT" dirty="0">
              <a:solidFill>
                <a:srgbClr val="5450EE"/>
              </a:solidFill>
            </a:endParaRPr>
          </a:p>
        </p:txBody>
      </p:sp>
      <p:sp>
        <p:nvSpPr>
          <p:cNvPr id="1024" name="CasellaDiTesto 1023">
            <a:extLst>
              <a:ext uri="{FF2B5EF4-FFF2-40B4-BE49-F238E27FC236}">
                <a16:creationId xmlns:a16="http://schemas.microsoft.com/office/drawing/2014/main" id="{2064C9F2-EFD8-0CBF-D035-10AE5149569F}"/>
              </a:ext>
            </a:extLst>
          </p:cNvPr>
          <p:cNvSpPr txBox="1"/>
          <p:nvPr/>
        </p:nvSpPr>
        <p:spPr>
          <a:xfrm>
            <a:off x="432388" y="3103150"/>
            <a:ext cx="2340000" cy="369332"/>
          </a:xfrm>
          <a:prstGeom prst="rect">
            <a:avLst/>
          </a:prstGeom>
          <a:solidFill>
            <a:schemeClr val="accent4">
              <a:lumMod val="20000"/>
              <a:lumOff val="80000"/>
            </a:schemeClr>
          </a:solidFill>
          <a:ln w="3175">
            <a:solidFill>
              <a:srgbClr val="C00000"/>
            </a:solidFill>
          </a:ln>
        </p:spPr>
        <p:txBody>
          <a:bodyPr wrap="square" rtlCol="0">
            <a:spAutoFit/>
          </a:bodyPr>
          <a:lstStyle/>
          <a:p>
            <a:pPr algn="ctr"/>
            <a:r>
              <a:rPr lang="it-IT" sz="1800" dirty="0">
                <a:solidFill>
                  <a:srgbClr val="5450EE"/>
                </a:solidFill>
                <a:effectLst/>
                <a:latin typeface="Comic Sans MS" panose="030F0702030302020204" pitchFamily="66" charset="0"/>
                <a:ea typeface="Times New Roman" panose="02020603050405020304" pitchFamily="18" charset="0"/>
                <a:cs typeface="Arial" panose="020B0604020202020204" pitchFamily="34" charset="0"/>
              </a:rPr>
              <a:t>(T</a:t>
            </a:r>
            <a:r>
              <a:rPr lang="it-IT" sz="1800" baseline="30000" dirty="0">
                <a:solidFill>
                  <a:srgbClr val="5450EE"/>
                </a:solidFill>
                <a:effectLst/>
                <a:latin typeface="Symbol" panose="05050102010706020507" pitchFamily="18" charset="2"/>
                <a:ea typeface="Times New Roman" panose="02020603050405020304" pitchFamily="18" charset="0"/>
                <a:cs typeface="Symbol" panose="05050102010706020507" pitchFamily="18" charset="2"/>
              </a:rPr>
              <a:t>¥</a:t>
            </a:r>
            <a:r>
              <a:rPr lang="it-IT" sz="1800" baseline="-25000" dirty="0">
                <a:solidFill>
                  <a:srgbClr val="5450EE"/>
                </a:solidFill>
                <a:effectLst/>
                <a:latin typeface="Comic Sans MS" panose="030F0702030302020204" pitchFamily="66" charset="0"/>
                <a:ea typeface="Times New Roman" panose="02020603050405020304" pitchFamily="18" charset="0"/>
                <a:cs typeface="Arial" panose="020B0604020202020204" pitchFamily="34" charset="0"/>
              </a:rPr>
              <a:t>2</a:t>
            </a:r>
            <a:r>
              <a:rPr lang="it-IT" sz="1800" dirty="0">
                <a:solidFill>
                  <a:srgbClr val="5450EE"/>
                </a:solidFill>
                <a:effectLst/>
                <a:latin typeface="Comic Sans MS" panose="030F0702030302020204" pitchFamily="66" charset="0"/>
                <a:ea typeface="Times New Roman" panose="02020603050405020304" pitchFamily="18" charset="0"/>
                <a:cs typeface="Arial" panose="020B0604020202020204" pitchFamily="34" charset="0"/>
              </a:rPr>
              <a:t>r</a:t>
            </a:r>
            <a:r>
              <a:rPr lang="it-IT" sz="1800" dirty="0">
                <a:solidFill>
                  <a:srgbClr val="5450EE"/>
                </a:solidFill>
                <a:effectLst/>
                <a:latin typeface="Symbol" panose="05050102010706020507" pitchFamily="18" charset="2"/>
                <a:ea typeface="Times New Roman" panose="02020603050405020304" pitchFamily="18" charset="0"/>
                <a:cs typeface="Symbol" panose="05050102010706020507" pitchFamily="18" charset="2"/>
              </a:rPr>
              <a:t>Î</a:t>
            </a:r>
            <a:r>
              <a:rPr lang="it-IT" sz="1800" dirty="0">
                <a:solidFill>
                  <a:srgbClr val="C00000"/>
                </a:solidFill>
                <a:effectLst/>
                <a:latin typeface="Comic Sans MS" panose="030F0702030302020204" pitchFamily="66" charset="0"/>
                <a:ea typeface="Times New Roman" panose="02020603050405020304" pitchFamily="18" charset="0"/>
                <a:cs typeface="Symbol" panose="05050102010706020507" pitchFamily="18" charset="2"/>
              </a:rPr>
              <a:t>r”</a:t>
            </a:r>
            <a:r>
              <a:rPr lang="it-IT" sz="1800" dirty="0">
                <a:solidFill>
                  <a:srgbClr val="5450EE"/>
                </a:solidFill>
                <a:effectLst/>
                <a:latin typeface="Comic Sans MS" panose="030F0702030302020204" pitchFamily="66" charset="0"/>
                <a:ea typeface="Times New Roman" panose="02020603050405020304" pitchFamily="18" charset="0"/>
                <a:cs typeface="Symbol" panose="05050102010706020507" pitchFamily="18" charset="2"/>
              </a:rPr>
              <a:t>); </a:t>
            </a:r>
            <a:r>
              <a:rPr lang="it-IT" sz="1800" dirty="0">
                <a:solidFill>
                  <a:srgbClr val="5450EE"/>
                </a:solidFill>
                <a:effectLst/>
                <a:latin typeface="Comic Sans MS" panose="030F0702030302020204" pitchFamily="66" charset="0"/>
                <a:ea typeface="Times New Roman" panose="02020603050405020304" pitchFamily="18" charset="0"/>
                <a:cs typeface="Arial" panose="020B0604020202020204" pitchFamily="34" charset="0"/>
              </a:rPr>
              <a:t>(T</a:t>
            </a:r>
            <a:r>
              <a:rPr lang="it-IT" sz="1800" baseline="30000" dirty="0">
                <a:solidFill>
                  <a:srgbClr val="5450EE"/>
                </a:solidFill>
                <a:effectLst/>
                <a:latin typeface="Symbol" panose="05050102010706020507" pitchFamily="18" charset="2"/>
                <a:ea typeface="Times New Roman" panose="02020603050405020304" pitchFamily="18" charset="0"/>
                <a:cs typeface="Symbol" panose="05050102010706020507" pitchFamily="18" charset="2"/>
              </a:rPr>
              <a:t>¥</a:t>
            </a:r>
            <a:r>
              <a:rPr lang="it-IT" sz="1800" baseline="-25000" dirty="0">
                <a:solidFill>
                  <a:srgbClr val="5450EE"/>
                </a:solidFill>
                <a:effectLst/>
                <a:latin typeface="Comic Sans MS" panose="030F0702030302020204" pitchFamily="66" charset="0"/>
                <a:ea typeface="Times New Roman" panose="02020603050405020304" pitchFamily="18" charset="0"/>
                <a:cs typeface="Arial" panose="020B0604020202020204" pitchFamily="34" charset="0"/>
              </a:rPr>
              <a:t>2</a:t>
            </a:r>
            <a:r>
              <a:rPr lang="it-IT" sz="1800" dirty="0">
                <a:solidFill>
                  <a:srgbClr val="5450EE"/>
                </a:solidFill>
                <a:effectLst/>
                <a:latin typeface="Comic Sans MS" panose="030F0702030302020204" pitchFamily="66" charset="0"/>
                <a:ea typeface="Times New Roman" panose="02020603050405020304" pitchFamily="18" charset="0"/>
                <a:cs typeface="Arial" panose="020B0604020202020204" pitchFamily="34" charset="0"/>
              </a:rPr>
              <a:t>s</a:t>
            </a:r>
            <a:r>
              <a:rPr lang="it-IT" sz="1800" dirty="0">
                <a:solidFill>
                  <a:srgbClr val="5450EE"/>
                </a:solidFill>
                <a:effectLst/>
                <a:latin typeface="Symbol" panose="05050102010706020507" pitchFamily="18" charset="2"/>
                <a:ea typeface="Times New Roman" panose="02020603050405020304" pitchFamily="18" charset="0"/>
                <a:cs typeface="Symbol" panose="05050102010706020507" pitchFamily="18" charset="2"/>
              </a:rPr>
              <a:t>Î</a:t>
            </a:r>
            <a:r>
              <a:rPr lang="it-IT" sz="1800" dirty="0">
                <a:solidFill>
                  <a:srgbClr val="00B050"/>
                </a:solidFill>
                <a:effectLst/>
                <a:latin typeface="Comic Sans MS" panose="030F0702030302020204" pitchFamily="66" charset="0"/>
                <a:ea typeface="Times New Roman" panose="02020603050405020304" pitchFamily="18" charset="0"/>
                <a:cs typeface="Symbol" panose="05050102010706020507" pitchFamily="18" charset="2"/>
              </a:rPr>
              <a:t>s”</a:t>
            </a:r>
            <a:r>
              <a:rPr lang="it-IT" sz="1800" dirty="0">
                <a:solidFill>
                  <a:srgbClr val="5450EE"/>
                </a:solidFill>
                <a:effectLst/>
                <a:latin typeface="Comic Sans MS" panose="030F0702030302020204" pitchFamily="66" charset="0"/>
                <a:ea typeface="Times New Roman" panose="02020603050405020304" pitchFamily="18" charset="0"/>
                <a:cs typeface="Symbol" panose="05050102010706020507" pitchFamily="18" charset="2"/>
              </a:rPr>
              <a:t>)</a:t>
            </a:r>
            <a:endParaRPr lang="it-IT" dirty="0">
              <a:solidFill>
                <a:srgbClr val="5450EE"/>
              </a:solidFill>
            </a:endParaRPr>
          </a:p>
        </p:txBody>
      </p:sp>
      <p:sp>
        <p:nvSpPr>
          <p:cNvPr id="1025" name="CasellaDiTesto 1024">
            <a:extLst>
              <a:ext uri="{FF2B5EF4-FFF2-40B4-BE49-F238E27FC236}">
                <a16:creationId xmlns:a16="http://schemas.microsoft.com/office/drawing/2014/main" id="{38EDA1B7-F975-02B5-AAA9-979F6FF34124}"/>
              </a:ext>
            </a:extLst>
          </p:cNvPr>
          <p:cNvSpPr txBox="1"/>
          <p:nvPr/>
        </p:nvSpPr>
        <p:spPr>
          <a:xfrm>
            <a:off x="111447" y="4011908"/>
            <a:ext cx="3168000" cy="1400383"/>
          </a:xfrm>
          <a:prstGeom prst="rect">
            <a:avLst/>
          </a:prstGeom>
          <a:noFill/>
        </p:spPr>
        <p:txBody>
          <a:bodyPr wrap="square" rtlCol="0">
            <a:spAutoFit/>
          </a:bodyPr>
          <a:lstStyle/>
          <a:p>
            <a:pPr algn="ctr"/>
            <a:r>
              <a:rPr lang="it-IT" sz="1700" dirty="0">
                <a:solidFill>
                  <a:srgbClr val="C00000"/>
                </a:solidFill>
                <a:effectLst/>
                <a:latin typeface="Comic Sans MS" panose="030F0702030302020204" pitchFamily="66" charset="0"/>
                <a:ea typeface="Times New Roman" panose="02020603050405020304" pitchFamily="18" charset="0"/>
                <a:cs typeface="Symbol" panose="05050102010706020507" pitchFamily="18" charset="2"/>
              </a:rPr>
              <a:t>Da notare che essendo le rette r ed </a:t>
            </a:r>
            <a:r>
              <a:rPr lang="it-IT" sz="1700" dirty="0">
                <a:solidFill>
                  <a:srgbClr val="00B050"/>
                </a:solidFill>
                <a:effectLst/>
                <a:latin typeface="Comic Sans MS" panose="030F0702030302020204" pitchFamily="66" charset="0"/>
                <a:ea typeface="Times New Roman" panose="02020603050405020304" pitchFamily="18" charset="0"/>
                <a:cs typeface="Symbol" panose="05050102010706020507" pitchFamily="18" charset="2"/>
              </a:rPr>
              <a:t>s </a:t>
            </a:r>
            <a:r>
              <a:rPr lang="it-IT" sz="1700" dirty="0">
                <a:solidFill>
                  <a:srgbClr val="C00000"/>
                </a:solidFill>
                <a:effectLst/>
                <a:latin typeface="Comic Sans MS" panose="030F0702030302020204" pitchFamily="66" charset="0"/>
                <a:ea typeface="Times New Roman" panose="02020603050405020304" pitchFamily="18" charset="0"/>
                <a:cs typeface="Symbol" panose="05050102010706020507" pitchFamily="18" charset="2"/>
              </a:rPr>
              <a:t> parallele a </a:t>
            </a:r>
            <a:r>
              <a:rPr lang="it-IT" sz="1700" dirty="0">
                <a:solidFill>
                  <a:srgbClr val="C00000"/>
                </a:solidFill>
                <a:effectLst/>
                <a:latin typeface="Symbol" panose="05050102010706020507" pitchFamily="18" charset="2"/>
                <a:ea typeface="Times New Roman" panose="02020603050405020304" pitchFamily="18" charset="0"/>
                <a:cs typeface="Arial" panose="020B0604020202020204" pitchFamily="34" charset="0"/>
              </a:rPr>
              <a:t>p</a:t>
            </a:r>
            <a:r>
              <a:rPr lang="it-IT" sz="1700" baseline="30000" dirty="0">
                <a:solidFill>
                  <a:srgbClr val="C00000"/>
                </a:solidFill>
                <a:effectLst/>
                <a:latin typeface="Symbol" panose="05050102010706020507" pitchFamily="18" charset="2"/>
                <a:ea typeface="Times New Roman" panose="02020603050405020304" pitchFamily="18" charset="0"/>
                <a:cs typeface="Arial" panose="020B0604020202020204" pitchFamily="34" charset="0"/>
              </a:rPr>
              <a:t>+</a:t>
            </a:r>
            <a:r>
              <a:rPr lang="it-IT" sz="1700" baseline="-250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2 </a:t>
            </a:r>
            <a:r>
              <a:rPr lang="it-IT" sz="17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le tracce seconde diventano punti impropri indicati come</a:t>
            </a:r>
          </a:p>
          <a:p>
            <a:pPr algn="ctr"/>
            <a:r>
              <a:rPr lang="it-IT" sz="1700" dirty="0">
                <a:solidFill>
                  <a:srgbClr val="5450EE"/>
                </a:solidFill>
                <a:effectLst/>
                <a:latin typeface="Comic Sans MS" panose="030F0702030302020204" pitchFamily="66" charset="0"/>
                <a:ea typeface="Times New Roman" panose="02020603050405020304" pitchFamily="18" charset="0"/>
                <a:cs typeface="Arial" panose="020B0604020202020204" pitchFamily="34" charset="0"/>
              </a:rPr>
              <a:t> (T</a:t>
            </a:r>
            <a:r>
              <a:rPr lang="it-IT" sz="1700" baseline="30000" dirty="0">
                <a:solidFill>
                  <a:srgbClr val="5450EE"/>
                </a:solidFill>
                <a:effectLst/>
                <a:latin typeface="Symbol" panose="05050102010706020507" pitchFamily="18" charset="2"/>
                <a:ea typeface="Times New Roman" panose="02020603050405020304" pitchFamily="18" charset="0"/>
                <a:cs typeface="Symbol" panose="05050102010706020507" pitchFamily="18" charset="2"/>
              </a:rPr>
              <a:t>¥</a:t>
            </a:r>
            <a:r>
              <a:rPr lang="it-IT" sz="1700" baseline="-25000" dirty="0">
                <a:solidFill>
                  <a:srgbClr val="5450EE"/>
                </a:solidFill>
                <a:effectLst/>
                <a:latin typeface="Comic Sans MS" panose="030F0702030302020204" pitchFamily="66" charset="0"/>
                <a:ea typeface="Times New Roman" panose="02020603050405020304" pitchFamily="18" charset="0"/>
                <a:cs typeface="Arial" panose="020B0604020202020204" pitchFamily="34" charset="0"/>
              </a:rPr>
              <a:t>2</a:t>
            </a:r>
            <a:r>
              <a:rPr lang="it-IT" sz="1700" dirty="0">
                <a:solidFill>
                  <a:srgbClr val="5450EE"/>
                </a:solidFill>
                <a:effectLst/>
                <a:latin typeface="Comic Sans MS" panose="030F0702030302020204" pitchFamily="66" charset="0"/>
                <a:ea typeface="Times New Roman" panose="02020603050405020304" pitchFamily="18" charset="0"/>
                <a:cs typeface="Arial" panose="020B0604020202020204" pitchFamily="34" charset="0"/>
              </a:rPr>
              <a:t>r) </a:t>
            </a:r>
            <a:r>
              <a:rPr lang="it-IT" sz="17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e </a:t>
            </a:r>
            <a:r>
              <a:rPr lang="it-IT" sz="1700" dirty="0">
                <a:solidFill>
                  <a:srgbClr val="5450EE"/>
                </a:solidFill>
                <a:effectLst/>
                <a:latin typeface="Comic Sans MS" panose="030F0702030302020204" pitchFamily="66" charset="0"/>
                <a:ea typeface="Times New Roman" panose="02020603050405020304" pitchFamily="18" charset="0"/>
                <a:cs typeface="Arial" panose="020B0604020202020204" pitchFamily="34" charset="0"/>
              </a:rPr>
              <a:t>(T</a:t>
            </a:r>
            <a:r>
              <a:rPr lang="it-IT" sz="1700" baseline="30000" dirty="0">
                <a:solidFill>
                  <a:srgbClr val="5450EE"/>
                </a:solidFill>
                <a:effectLst/>
                <a:latin typeface="Symbol" panose="05050102010706020507" pitchFamily="18" charset="2"/>
                <a:ea typeface="Times New Roman" panose="02020603050405020304" pitchFamily="18" charset="0"/>
                <a:cs typeface="Symbol" panose="05050102010706020507" pitchFamily="18" charset="2"/>
              </a:rPr>
              <a:t>¥</a:t>
            </a:r>
            <a:r>
              <a:rPr lang="it-IT" sz="1700" baseline="-25000" dirty="0">
                <a:solidFill>
                  <a:srgbClr val="5450EE"/>
                </a:solidFill>
                <a:effectLst/>
                <a:latin typeface="Comic Sans MS" panose="030F0702030302020204" pitchFamily="66" charset="0"/>
                <a:ea typeface="Times New Roman" panose="02020603050405020304" pitchFamily="18" charset="0"/>
                <a:cs typeface="Arial" panose="020B0604020202020204" pitchFamily="34" charset="0"/>
              </a:rPr>
              <a:t>2</a:t>
            </a:r>
            <a:r>
              <a:rPr lang="it-IT" sz="1700" dirty="0">
                <a:solidFill>
                  <a:srgbClr val="5450EE"/>
                </a:solidFill>
                <a:effectLst/>
                <a:latin typeface="Comic Sans MS" panose="030F0702030302020204" pitchFamily="66" charset="0"/>
                <a:ea typeface="Times New Roman" panose="02020603050405020304" pitchFamily="18" charset="0"/>
                <a:cs typeface="Arial" panose="020B0604020202020204" pitchFamily="34" charset="0"/>
              </a:rPr>
              <a:t>s) </a:t>
            </a:r>
            <a:endParaRPr lang="it-IT" sz="1700" dirty="0">
              <a:solidFill>
                <a:srgbClr val="5450EE"/>
              </a:solidFill>
            </a:endParaRPr>
          </a:p>
        </p:txBody>
      </p:sp>
      <p:sp>
        <p:nvSpPr>
          <p:cNvPr id="1027" name="CasellaDiTesto 1026">
            <a:extLst>
              <a:ext uri="{FF2B5EF4-FFF2-40B4-BE49-F238E27FC236}">
                <a16:creationId xmlns:a16="http://schemas.microsoft.com/office/drawing/2014/main" id="{37761316-F975-F589-BD04-5F22A957C75B}"/>
              </a:ext>
            </a:extLst>
          </p:cNvPr>
          <p:cNvSpPr txBox="1"/>
          <p:nvPr/>
        </p:nvSpPr>
        <p:spPr>
          <a:xfrm>
            <a:off x="13061" y="5395214"/>
            <a:ext cx="3168000" cy="1323439"/>
          </a:xfrm>
          <a:prstGeom prst="rect">
            <a:avLst/>
          </a:prstGeom>
          <a:noFill/>
        </p:spPr>
        <p:txBody>
          <a:bodyPr wrap="square" rtlCol="0">
            <a:spAutoFit/>
          </a:bodyPr>
          <a:lstStyle/>
          <a:p>
            <a:pPr algn="ctr"/>
            <a:r>
              <a:rPr lang="it-IT" sz="16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Mi preme ricordare - a tal proposito -  che al concetto di punto improprio deve essere sempre associato il concetto di parallelismo tra rette. </a:t>
            </a:r>
            <a:endParaRPr lang="it-IT" sz="1600" dirty="0">
              <a:solidFill>
                <a:srgbClr val="C00000"/>
              </a:solidFill>
            </a:endParaRPr>
          </a:p>
        </p:txBody>
      </p:sp>
      <p:grpSp>
        <p:nvGrpSpPr>
          <p:cNvPr id="39" name="Gruppo 38">
            <a:extLst>
              <a:ext uri="{FF2B5EF4-FFF2-40B4-BE49-F238E27FC236}">
                <a16:creationId xmlns:a16="http://schemas.microsoft.com/office/drawing/2014/main" id="{BCC9B347-64DC-95A5-6101-6DBF05CC62DF}"/>
              </a:ext>
            </a:extLst>
          </p:cNvPr>
          <p:cNvGrpSpPr/>
          <p:nvPr/>
        </p:nvGrpSpPr>
        <p:grpSpPr>
          <a:xfrm>
            <a:off x="3310582" y="1284287"/>
            <a:ext cx="8820150" cy="5399087"/>
            <a:chOff x="3310582" y="1284287"/>
            <a:chExt cx="8820150" cy="5399087"/>
          </a:xfrm>
        </p:grpSpPr>
        <p:sp>
          <p:nvSpPr>
            <p:cNvPr id="6" name="AutoShape 4">
              <a:extLst>
                <a:ext uri="{FF2B5EF4-FFF2-40B4-BE49-F238E27FC236}">
                  <a16:creationId xmlns:a16="http://schemas.microsoft.com/office/drawing/2014/main" id="{E943354D-162C-1A1C-6623-4F4E3B2C0BFD}"/>
                </a:ext>
              </a:extLst>
            </p:cNvPr>
            <p:cNvSpPr>
              <a:spLocks noChangeAspect="1" noChangeArrowheads="1" noTextEdit="1"/>
            </p:cNvSpPr>
            <p:nvPr/>
          </p:nvSpPr>
          <p:spPr bwMode="auto">
            <a:xfrm>
              <a:off x="3310582" y="1284287"/>
              <a:ext cx="8820150" cy="5399087"/>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 name="Rectangle 6">
              <a:extLst>
                <a:ext uri="{FF2B5EF4-FFF2-40B4-BE49-F238E27FC236}">
                  <a16:creationId xmlns:a16="http://schemas.microsoft.com/office/drawing/2014/main" id="{A0F195DB-1826-1A67-EDBF-BB1C01EFF1DB}"/>
                </a:ext>
              </a:extLst>
            </p:cNvPr>
            <p:cNvSpPr>
              <a:spLocks noChangeArrowheads="1"/>
            </p:cNvSpPr>
            <p:nvPr/>
          </p:nvSpPr>
          <p:spPr bwMode="auto">
            <a:xfrm>
              <a:off x="4546608" y="1387283"/>
              <a:ext cx="62753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dirty="0">
                  <a:ln>
                    <a:noFill/>
                  </a:ln>
                  <a:solidFill>
                    <a:srgbClr val="C00000"/>
                  </a:solidFill>
                  <a:effectLst/>
                  <a:latin typeface="Comic Sans MS" panose="030F0702030302020204" pitchFamily="66" charset="0"/>
                </a:rPr>
                <a:t>Siano assegnate le proiezioni delle due rette frontali r(r', r") ed </a:t>
              </a:r>
              <a:r>
                <a:rPr kumimoji="0" lang="it-IT" altLang="it-IT" sz="1300" b="0" i="0" u="none" strike="noStrike" cap="none" normalizeH="0" baseline="0" dirty="0">
                  <a:ln>
                    <a:noFill/>
                  </a:ln>
                  <a:solidFill>
                    <a:srgbClr val="00B050"/>
                  </a:solidFill>
                  <a:effectLst/>
                  <a:latin typeface="Comic Sans MS" panose="030F0702030302020204" pitchFamily="66" charset="0"/>
                </a:rPr>
                <a:t>s(s',s") </a:t>
              </a:r>
              <a:r>
                <a:rPr kumimoji="0" lang="it-IT" altLang="it-IT" sz="1300" b="0" i="0" u="none" strike="noStrike" cap="none" normalizeH="0" baseline="0" dirty="0">
                  <a:ln>
                    <a:noFill/>
                  </a:ln>
                  <a:solidFill>
                    <a:srgbClr val="C00000"/>
                  </a:solidFill>
                  <a:effectLst/>
                  <a:latin typeface="Comic Sans MS" panose="030F0702030302020204" pitchFamily="66" charset="0"/>
                </a:rPr>
                <a:t>parallele</a:t>
              </a:r>
              <a:endParaRPr kumimoji="0" lang="it-IT" altLang="it-IT" sz="1800" b="0" i="0" u="none" strike="noStrike" cap="none" normalizeH="0" baseline="0" dirty="0">
                <a:ln>
                  <a:noFill/>
                </a:ln>
                <a:solidFill>
                  <a:srgbClr val="C00000"/>
                </a:solidFill>
                <a:effectLst/>
              </a:endParaRPr>
            </a:p>
          </p:txBody>
        </p:sp>
        <p:sp>
          <p:nvSpPr>
            <p:cNvPr id="8" name="Rectangle 7">
              <a:extLst>
                <a:ext uri="{FF2B5EF4-FFF2-40B4-BE49-F238E27FC236}">
                  <a16:creationId xmlns:a16="http://schemas.microsoft.com/office/drawing/2014/main" id="{2DF818E6-33D0-F91A-D3D8-97F72CD35F69}"/>
                </a:ext>
              </a:extLst>
            </p:cNvPr>
            <p:cNvSpPr>
              <a:spLocks noChangeArrowheads="1"/>
            </p:cNvSpPr>
            <p:nvPr/>
          </p:nvSpPr>
          <p:spPr bwMode="auto">
            <a:xfrm>
              <a:off x="5697574" y="3790950"/>
              <a:ext cx="2083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rgbClr val="C00000"/>
                  </a:solidFill>
                  <a:effectLst/>
                  <a:latin typeface="Comic Sans MS" panose="030F0702030302020204" pitchFamily="66" charset="0"/>
                </a:rPr>
                <a:t>r"</a:t>
              </a:r>
              <a:endParaRPr kumimoji="0" lang="it-IT" altLang="it-IT" sz="1800" b="0" i="0" u="none" strike="noStrike" cap="none" normalizeH="0" baseline="0">
                <a:ln>
                  <a:noFill/>
                </a:ln>
                <a:solidFill>
                  <a:srgbClr val="C00000"/>
                </a:solidFill>
                <a:effectLst/>
              </a:endParaRPr>
            </a:p>
          </p:txBody>
        </p:sp>
        <p:sp>
          <p:nvSpPr>
            <p:cNvPr id="10" name="Rectangle 8">
              <a:extLst>
                <a:ext uri="{FF2B5EF4-FFF2-40B4-BE49-F238E27FC236}">
                  <a16:creationId xmlns:a16="http://schemas.microsoft.com/office/drawing/2014/main" id="{652EE403-463A-7ED4-EE59-B469787E4672}"/>
                </a:ext>
              </a:extLst>
            </p:cNvPr>
            <p:cNvSpPr>
              <a:spLocks noChangeArrowheads="1"/>
            </p:cNvSpPr>
            <p:nvPr/>
          </p:nvSpPr>
          <p:spPr bwMode="auto">
            <a:xfrm>
              <a:off x="4473611" y="5868988"/>
              <a:ext cx="2003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rgbClr val="C00000"/>
                  </a:solidFill>
                  <a:effectLst/>
                  <a:latin typeface="Comic Sans MS" panose="030F0702030302020204" pitchFamily="66" charset="0"/>
                </a:rPr>
                <a:t>r'</a:t>
              </a:r>
              <a:endParaRPr kumimoji="0" lang="it-IT" altLang="it-IT" sz="1800" b="0" i="0" u="none" strike="noStrike" cap="none" normalizeH="0" baseline="0">
                <a:ln>
                  <a:noFill/>
                </a:ln>
                <a:solidFill>
                  <a:srgbClr val="C00000"/>
                </a:solidFill>
                <a:effectLst/>
              </a:endParaRPr>
            </a:p>
          </p:txBody>
        </p:sp>
        <p:sp>
          <p:nvSpPr>
            <p:cNvPr id="11" name="Rectangle 9">
              <a:extLst>
                <a:ext uri="{FF2B5EF4-FFF2-40B4-BE49-F238E27FC236}">
                  <a16:creationId xmlns:a16="http://schemas.microsoft.com/office/drawing/2014/main" id="{EF97A843-5742-97D9-903E-36CE104137E0}"/>
                </a:ext>
              </a:extLst>
            </p:cNvPr>
            <p:cNvSpPr>
              <a:spLocks noChangeArrowheads="1"/>
            </p:cNvSpPr>
            <p:nvPr/>
          </p:nvSpPr>
          <p:spPr bwMode="auto">
            <a:xfrm>
              <a:off x="8256624" y="3636963"/>
              <a:ext cx="2099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rgbClr val="00B050"/>
                  </a:solidFill>
                  <a:effectLst/>
                  <a:latin typeface="Comic Sans MS" panose="030F0702030302020204" pitchFamily="66" charset="0"/>
                </a:rPr>
                <a:t>s"</a:t>
              </a:r>
              <a:endParaRPr kumimoji="0" lang="it-IT" altLang="it-IT" sz="1800" b="0" i="0" u="none" strike="noStrike" cap="none" normalizeH="0" baseline="0">
                <a:ln>
                  <a:noFill/>
                </a:ln>
                <a:solidFill>
                  <a:srgbClr val="00B050"/>
                </a:solidFill>
                <a:effectLst/>
              </a:endParaRPr>
            </a:p>
          </p:txBody>
        </p:sp>
        <p:sp>
          <p:nvSpPr>
            <p:cNvPr id="12" name="Rectangle 10">
              <a:extLst>
                <a:ext uri="{FF2B5EF4-FFF2-40B4-BE49-F238E27FC236}">
                  <a16:creationId xmlns:a16="http://schemas.microsoft.com/office/drawing/2014/main" id="{B4175690-3F1D-1533-075E-17F440124823}"/>
                </a:ext>
              </a:extLst>
            </p:cNvPr>
            <p:cNvSpPr>
              <a:spLocks noChangeArrowheads="1"/>
            </p:cNvSpPr>
            <p:nvPr/>
          </p:nvSpPr>
          <p:spPr bwMode="auto">
            <a:xfrm>
              <a:off x="7991511" y="5003800"/>
              <a:ext cx="2019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B050"/>
                  </a:solidFill>
                  <a:effectLst/>
                  <a:latin typeface="Comic Sans MS" panose="030F0702030302020204" pitchFamily="66" charset="0"/>
                </a:rPr>
                <a:t>s'</a:t>
              </a:r>
              <a:endParaRPr kumimoji="0" lang="it-IT" altLang="it-IT" sz="1800" b="0" i="0" u="none" strike="noStrike" cap="none" normalizeH="0" baseline="0" dirty="0">
                <a:ln>
                  <a:noFill/>
                </a:ln>
                <a:solidFill>
                  <a:srgbClr val="00B050"/>
                </a:solidFill>
                <a:effectLst/>
              </a:endParaRPr>
            </a:p>
          </p:txBody>
        </p:sp>
        <p:sp>
          <p:nvSpPr>
            <p:cNvPr id="22" name="Line 20">
              <a:extLst>
                <a:ext uri="{FF2B5EF4-FFF2-40B4-BE49-F238E27FC236}">
                  <a16:creationId xmlns:a16="http://schemas.microsoft.com/office/drawing/2014/main" id="{05D5F8E4-8918-5698-E6D0-23C168781635}"/>
                </a:ext>
              </a:extLst>
            </p:cNvPr>
            <p:cNvSpPr>
              <a:spLocks noChangeShapeType="1"/>
            </p:cNvSpPr>
            <p:nvPr/>
          </p:nvSpPr>
          <p:spPr bwMode="auto">
            <a:xfrm flipH="1">
              <a:off x="3381411" y="2716213"/>
              <a:ext cx="8666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3" name="Line 21">
              <a:extLst>
                <a:ext uri="{FF2B5EF4-FFF2-40B4-BE49-F238E27FC236}">
                  <a16:creationId xmlns:a16="http://schemas.microsoft.com/office/drawing/2014/main" id="{44F14EB8-6ECE-E8CA-4F31-EC833B4FB57A}"/>
                </a:ext>
              </a:extLst>
            </p:cNvPr>
            <p:cNvSpPr>
              <a:spLocks noChangeShapeType="1"/>
            </p:cNvSpPr>
            <p:nvPr/>
          </p:nvSpPr>
          <p:spPr bwMode="auto">
            <a:xfrm>
              <a:off x="3792574" y="2716213"/>
              <a:ext cx="3148013" cy="2203450"/>
            </a:xfrm>
            <a:prstGeom prst="line">
              <a:avLst/>
            </a:prstGeom>
            <a:noFill/>
            <a:ln w="0">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4" name="Line 22">
              <a:extLst>
                <a:ext uri="{FF2B5EF4-FFF2-40B4-BE49-F238E27FC236}">
                  <a16:creationId xmlns:a16="http://schemas.microsoft.com/office/drawing/2014/main" id="{E99E14DE-2024-7274-7DB2-4A2B61E6A00E}"/>
                </a:ext>
              </a:extLst>
            </p:cNvPr>
            <p:cNvSpPr>
              <a:spLocks noChangeShapeType="1"/>
            </p:cNvSpPr>
            <p:nvPr/>
          </p:nvSpPr>
          <p:spPr bwMode="auto">
            <a:xfrm>
              <a:off x="6581811" y="2716213"/>
              <a:ext cx="3146425" cy="2203450"/>
            </a:xfrm>
            <a:prstGeom prst="line">
              <a:avLst/>
            </a:prstGeom>
            <a:noFill/>
            <a:ln w="0">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0" name="Line 31">
              <a:extLst>
                <a:ext uri="{FF2B5EF4-FFF2-40B4-BE49-F238E27FC236}">
                  <a16:creationId xmlns:a16="http://schemas.microsoft.com/office/drawing/2014/main" id="{E61C8D5D-8F20-E883-2148-C07FD9B87127}"/>
                </a:ext>
              </a:extLst>
            </p:cNvPr>
            <p:cNvSpPr>
              <a:spLocks noChangeShapeType="1"/>
            </p:cNvSpPr>
            <p:nvPr/>
          </p:nvSpPr>
          <p:spPr bwMode="auto">
            <a:xfrm flipH="1">
              <a:off x="3381411" y="6148388"/>
              <a:ext cx="3559175" cy="0"/>
            </a:xfrm>
            <a:prstGeom prst="line">
              <a:avLst/>
            </a:prstGeom>
            <a:noFill/>
            <a:ln w="0">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1" name="Line 32">
              <a:extLst>
                <a:ext uri="{FF2B5EF4-FFF2-40B4-BE49-F238E27FC236}">
                  <a16:creationId xmlns:a16="http://schemas.microsoft.com/office/drawing/2014/main" id="{BF1D66CC-4BE0-3E91-D05B-29750B2866EF}"/>
                </a:ext>
              </a:extLst>
            </p:cNvPr>
            <p:cNvSpPr>
              <a:spLocks noChangeShapeType="1"/>
            </p:cNvSpPr>
            <p:nvPr/>
          </p:nvSpPr>
          <p:spPr bwMode="auto">
            <a:xfrm flipH="1">
              <a:off x="3381411" y="5268913"/>
              <a:ext cx="6346825" cy="0"/>
            </a:xfrm>
            <a:prstGeom prst="line">
              <a:avLst/>
            </a:prstGeom>
            <a:noFill/>
            <a:ln w="0">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2" name="Rectangle 33">
              <a:extLst>
                <a:ext uri="{FF2B5EF4-FFF2-40B4-BE49-F238E27FC236}">
                  <a16:creationId xmlns:a16="http://schemas.microsoft.com/office/drawing/2014/main" id="{A7BDE4C4-BD00-32E2-C8BD-8163D9297DAA}"/>
                </a:ext>
              </a:extLst>
            </p:cNvPr>
            <p:cNvSpPr>
              <a:spLocks noChangeArrowheads="1"/>
            </p:cNvSpPr>
            <p:nvPr/>
          </p:nvSpPr>
          <p:spPr bwMode="auto">
            <a:xfrm>
              <a:off x="3381411" y="1363663"/>
              <a:ext cx="8666163" cy="5313362"/>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3" name="Rectangle 34">
              <a:extLst>
                <a:ext uri="{FF2B5EF4-FFF2-40B4-BE49-F238E27FC236}">
                  <a16:creationId xmlns:a16="http://schemas.microsoft.com/office/drawing/2014/main" id="{4CB4095B-DFE0-1AD3-7427-606568079504}"/>
                </a:ext>
              </a:extLst>
            </p:cNvPr>
            <p:cNvSpPr>
              <a:spLocks noChangeArrowheads="1"/>
            </p:cNvSpPr>
            <p:nvPr/>
          </p:nvSpPr>
          <p:spPr bwMode="auto">
            <a:xfrm>
              <a:off x="3541749" y="4649788"/>
              <a:ext cx="1715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C00000"/>
                  </a:solidFill>
                  <a:effectLst/>
                  <a:latin typeface="Comic Sans MS" panose="030F0702030302020204" pitchFamily="66" charset="0"/>
                </a:rPr>
                <a:t>lt</a:t>
              </a:r>
              <a:endParaRPr kumimoji="0" lang="it-IT" altLang="it-IT" sz="1800" b="0" i="0" u="none" strike="noStrike" cap="none" normalizeH="0" baseline="0" dirty="0">
                <a:ln>
                  <a:noFill/>
                </a:ln>
                <a:solidFill>
                  <a:srgbClr val="C00000"/>
                </a:solidFill>
                <a:effectLst/>
              </a:endParaRPr>
            </a:p>
          </p:txBody>
        </p:sp>
        <p:sp>
          <p:nvSpPr>
            <p:cNvPr id="54" name="Line 35">
              <a:extLst>
                <a:ext uri="{FF2B5EF4-FFF2-40B4-BE49-F238E27FC236}">
                  <a16:creationId xmlns:a16="http://schemas.microsoft.com/office/drawing/2014/main" id="{49CA2803-FA9D-B40A-4C65-19EE15AD8FD7}"/>
                </a:ext>
              </a:extLst>
            </p:cNvPr>
            <p:cNvSpPr>
              <a:spLocks noChangeShapeType="1"/>
            </p:cNvSpPr>
            <p:nvPr/>
          </p:nvSpPr>
          <p:spPr bwMode="auto">
            <a:xfrm>
              <a:off x="3424274" y="4919663"/>
              <a:ext cx="8572500" cy="0"/>
            </a:xfrm>
            <a:prstGeom prst="line">
              <a:avLst/>
            </a:prstGeom>
            <a:noFill/>
            <a:ln w="0">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grpSp>
      <p:cxnSp>
        <p:nvCxnSpPr>
          <p:cNvPr id="1033" name="Connettore 2 1032">
            <a:extLst>
              <a:ext uri="{FF2B5EF4-FFF2-40B4-BE49-F238E27FC236}">
                <a16:creationId xmlns:a16="http://schemas.microsoft.com/office/drawing/2014/main" id="{21E955BD-9BE5-C682-140B-065F95EB3A5C}"/>
              </a:ext>
            </a:extLst>
          </p:cNvPr>
          <p:cNvCxnSpPr>
            <a:stCxn id="1024" idx="3"/>
            <a:endCxn id="1030" idx="2"/>
          </p:cNvCxnSpPr>
          <p:nvPr/>
        </p:nvCxnSpPr>
        <p:spPr>
          <a:xfrm flipV="1">
            <a:off x="2772388" y="2951998"/>
            <a:ext cx="1258537" cy="335818"/>
          </a:xfrm>
          <a:prstGeom prst="straightConnector1">
            <a:avLst/>
          </a:prstGeom>
          <a:ln w="31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35" name="Connettore 2 1034">
            <a:extLst>
              <a:ext uri="{FF2B5EF4-FFF2-40B4-BE49-F238E27FC236}">
                <a16:creationId xmlns:a16="http://schemas.microsoft.com/office/drawing/2014/main" id="{97CEE37D-BED8-0663-9241-59599A742AAC}"/>
              </a:ext>
            </a:extLst>
          </p:cNvPr>
          <p:cNvCxnSpPr>
            <a:stCxn id="63" idx="3"/>
            <a:endCxn id="1031" idx="0"/>
          </p:cNvCxnSpPr>
          <p:nvPr/>
        </p:nvCxnSpPr>
        <p:spPr>
          <a:xfrm>
            <a:off x="2772388" y="3713483"/>
            <a:ext cx="5531951" cy="1799954"/>
          </a:xfrm>
          <a:prstGeom prst="straightConnector1">
            <a:avLst/>
          </a:prstGeom>
          <a:ln w="31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5" name="Line 23">
            <a:extLst>
              <a:ext uri="{FF2B5EF4-FFF2-40B4-BE49-F238E27FC236}">
                <a16:creationId xmlns:a16="http://schemas.microsoft.com/office/drawing/2014/main" id="{C5908109-0E9C-D7BC-4DA3-AE611A426E9E}"/>
              </a:ext>
            </a:extLst>
          </p:cNvPr>
          <p:cNvSpPr>
            <a:spLocks noChangeShapeType="1"/>
          </p:cNvSpPr>
          <p:nvPr/>
        </p:nvSpPr>
        <p:spPr bwMode="auto">
          <a:xfrm>
            <a:off x="6937670" y="4919663"/>
            <a:ext cx="0" cy="122872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27" name="Line 24">
            <a:extLst>
              <a:ext uri="{FF2B5EF4-FFF2-40B4-BE49-F238E27FC236}">
                <a16:creationId xmlns:a16="http://schemas.microsoft.com/office/drawing/2014/main" id="{C90A1AE1-15B2-C31C-7786-282A42376C72}"/>
              </a:ext>
            </a:extLst>
          </p:cNvPr>
          <p:cNvSpPr>
            <a:spLocks noChangeShapeType="1"/>
          </p:cNvSpPr>
          <p:nvPr/>
        </p:nvSpPr>
        <p:spPr bwMode="auto">
          <a:xfrm>
            <a:off x="9725320" y="4919663"/>
            <a:ext cx="0" cy="34925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8" name="Rectangle 16">
            <a:extLst>
              <a:ext uri="{FF2B5EF4-FFF2-40B4-BE49-F238E27FC236}">
                <a16:creationId xmlns:a16="http://schemas.microsoft.com/office/drawing/2014/main" id="{84E146AE-22DB-33D3-8570-6804569E0213}"/>
              </a:ext>
            </a:extLst>
          </p:cNvPr>
          <p:cNvSpPr>
            <a:spLocks noChangeArrowheads="1"/>
          </p:cNvSpPr>
          <p:nvPr/>
        </p:nvSpPr>
        <p:spPr bwMode="auto">
          <a:xfrm>
            <a:off x="6894899" y="6146800"/>
            <a:ext cx="3366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FF"/>
                </a:solidFill>
                <a:effectLst/>
                <a:latin typeface="Comic Sans MS" panose="030F0702030302020204" pitchFamily="66" charset="0"/>
              </a:rPr>
              <a:t>T</a:t>
            </a:r>
            <a:r>
              <a:rPr kumimoji="0" lang="it-IT" altLang="it-IT" sz="1800" b="0" i="0" u="none" strike="noStrike" cap="none" normalizeH="0" baseline="-25000" dirty="0">
                <a:ln>
                  <a:noFill/>
                </a:ln>
                <a:solidFill>
                  <a:srgbClr val="0000FF"/>
                </a:solidFill>
                <a:effectLst/>
                <a:latin typeface="Comic Sans MS" panose="030F0702030302020204" pitchFamily="66" charset="0"/>
              </a:rPr>
              <a:t>1</a:t>
            </a:r>
            <a:r>
              <a:rPr kumimoji="0" lang="it-IT" altLang="it-IT" sz="1800" b="0" i="0" u="none" strike="noStrike" cap="none" normalizeH="0" baseline="0" dirty="0">
                <a:ln>
                  <a:noFill/>
                </a:ln>
                <a:solidFill>
                  <a:srgbClr val="0000FF"/>
                </a:solidFill>
                <a:effectLst/>
                <a:latin typeface="Comic Sans MS" panose="030F0702030302020204" pitchFamily="66" charset="0"/>
              </a:rPr>
              <a:t>r</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1" name="Rectangle 19">
            <a:extLst>
              <a:ext uri="{FF2B5EF4-FFF2-40B4-BE49-F238E27FC236}">
                <a16:creationId xmlns:a16="http://schemas.microsoft.com/office/drawing/2014/main" id="{05E9EAC0-4E63-0541-264F-97FA0B283B19}"/>
              </a:ext>
            </a:extLst>
          </p:cNvPr>
          <p:cNvSpPr>
            <a:spLocks noChangeArrowheads="1"/>
          </p:cNvSpPr>
          <p:nvPr/>
        </p:nvSpPr>
        <p:spPr bwMode="auto">
          <a:xfrm>
            <a:off x="9626987" y="5262563"/>
            <a:ext cx="3382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FF"/>
                </a:solidFill>
                <a:effectLst/>
                <a:latin typeface="Comic Sans MS" panose="030F0702030302020204" pitchFamily="66" charset="0"/>
              </a:rPr>
              <a:t>T</a:t>
            </a:r>
            <a:r>
              <a:rPr kumimoji="0" lang="it-IT" altLang="it-IT" sz="1800" b="0" i="0" u="none" strike="noStrike" cap="none" normalizeH="0" baseline="-25000" dirty="0">
                <a:ln>
                  <a:noFill/>
                </a:ln>
                <a:solidFill>
                  <a:srgbClr val="0000FF"/>
                </a:solidFill>
                <a:effectLst/>
                <a:latin typeface="Comic Sans MS" panose="030F0702030302020204" pitchFamily="66" charset="0"/>
              </a:rPr>
              <a:t>1</a:t>
            </a:r>
            <a:r>
              <a:rPr kumimoji="0" lang="it-IT" altLang="it-IT" sz="1800" b="0" i="0" u="none" strike="noStrike" cap="none" normalizeH="0" baseline="0" dirty="0">
                <a:ln>
                  <a:noFill/>
                </a:ln>
                <a:solidFill>
                  <a:srgbClr val="0000FF"/>
                </a:solidFill>
                <a:effectLst/>
                <a:latin typeface="Comic Sans MS" panose="030F0702030302020204" pitchFamily="66" charset="0"/>
              </a:rPr>
              <a:t>s</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031" name="Ovale 1030">
            <a:extLst>
              <a:ext uri="{FF2B5EF4-FFF2-40B4-BE49-F238E27FC236}">
                <a16:creationId xmlns:a16="http://schemas.microsoft.com/office/drawing/2014/main" id="{0C94C39F-2FF2-E925-C182-7F90519AEAAE}"/>
              </a:ext>
            </a:extLst>
          </p:cNvPr>
          <p:cNvSpPr/>
          <p:nvPr/>
        </p:nvSpPr>
        <p:spPr>
          <a:xfrm rot="20587726">
            <a:off x="6603595" y="5498717"/>
            <a:ext cx="3600000" cy="684000"/>
          </a:xfrm>
          <a:prstGeom prst="ellipse">
            <a:avLst/>
          </a:prstGeom>
          <a:noFill/>
          <a:ln w="3175">
            <a:solidFill>
              <a:srgbClr val="5450E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ctangle 17">
            <a:extLst>
              <a:ext uri="{FF2B5EF4-FFF2-40B4-BE49-F238E27FC236}">
                <a16:creationId xmlns:a16="http://schemas.microsoft.com/office/drawing/2014/main" id="{872FC984-C87D-4090-114C-01FFC4B8AF12}"/>
              </a:ext>
            </a:extLst>
          </p:cNvPr>
          <p:cNvSpPr>
            <a:spLocks noChangeArrowheads="1"/>
          </p:cNvSpPr>
          <p:nvPr/>
        </p:nvSpPr>
        <p:spPr bwMode="auto">
          <a:xfrm>
            <a:off x="4253525" y="2836097"/>
            <a:ext cx="3622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FF"/>
                </a:solidFill>
                <a:effectLst/>
                <a:latin typeface="Comic Sans MS" panose="030F0702030302020204" pitchFamily="66" charset="0"/>
              </a:rPr>
              <a:t>T</a:t>
            </a:r>
            <a:r>
              <a:rPr kumimoji="0" lang="it-IT" altLang="it-IT" sz="1800" b="0" i="0" u="none" strike="noStrike" cap="none" normalizeH="0" baseline="-25000" dirty="0">
                <a:ln>
                  <a:noFill/>
                </a:ln>
                <a:solidFill>
                  <a:srgbClr val="0000FF"/>
                </a:solidFill>
                <a:effectLst/>
                <a:latin typeface="Comic Sans MS" panose="030F0702030302020204" pitchFamily="66" charset="0"/>
              </a:rPr>
              <a:t>2</a:t>
            </a:r>
            <a:r>
              <a:rPr kumimoji="0" lang="it-IT" altLang="it-IT" sz="1800" b="0" i="0" u="none" strike="noStrike" cap="none" normalizeH="0" baseline="0" dirty="0">
                <a:ln>
                  <a:noFill/>
                </a:ln>
                <a:solidFill>
                  <a:srgbClr val="0000FF"/>
                </a:solidFill>
                <a:effectLst/>
                <a:latin typeface="Comic Sans MS" panose="030F0702030302020204" pitchFamily="66" charset="0"/>
              </a:rPr>
              <a:t>r</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9" name="Rectangle 25">
            <a:extLst>
              <a:ext uri="{FF2B5EF4-FFF2-40B4-BE49-F238E27FC236}">
                <a16:creationId xmlns:a16="http://schemas.microsoft.com/office/drawing/2014/main" id="{0437331B-4731-D39E-C89D-20286E981C87}"/>
              </a:ext>
            </a:extLst>
          </p:cNvPr>
          <p:cNvSpPr>
            <a:spLocks noChangeArrowheads="1"/>
          </p:cNvSpPr>
          <p:nvPr/>
        </p:nvSpPr>
        <p:spPr bwMode="auto">
          <a:xfrm>
            <a:off x="4432043" y="2694190"/>
            <a:ext cx="180000"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900" b="0" i="0" u="none" strike="noStrike" cap="none" normalizeH="0" baseline="0" dirty="0">
                <a:ln>
                  <a:noFill/>
                </a:ln>
                <a:solidFill>
                  <a:srgbClr val="0000FF"/>
                </a:solidFill>
                <a:effectLst/>
                <a:latin typeface="Symbol" panose="05050102010706020507" pitchFamily="18" charset="2"/>
              </a:rPr>
              <a:t>¥</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60" name="Rectangle 17">
            <a:extLst>
              <a:ext uri="{FF2B5EF4-FFF2-40B4-BE49-F238E27FC236}">
                <a16:creationId xmlns:a16="http://schemas.microsoft.com/office/drawing/2014/main" id="{3CEE847E-D056-A6CD-442B-0AA72FAD692F}"/>
              </a:ext>
            </a:extLst>
          </p:cNvPr>
          <p:cNvSpPr>
            <a:spLocks noChangeArrowheads="1"/>
          </p:cNvSpPr>
          <p:nvPr/>
        </p:nvSpPr>
        <p:spPr bwMode="auto">
          <a:xfrm>
            <a:off x="6927478" y="2791959"/>
            <a:ext cx="3638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FF"/>
                </a:solidFill>
                <a:effectLst/>
                <a:latin typeface="Comic Sans MS" panose="030F0702030302020204" pitchFamily="66" charset="0"/>
              </a:rPr>
              <a:t>T</a:t>
            </a:r>
            <a:r>
              <a:rPr kumimoji="0" lang="it-IT" altLang="it-IT" sz="1800" b="0" i="0" u="none" strike="noStrike" cap="none" normalizeH="0" baseline="-25000" dirty="0">
                <a:ln>
                  <a:noFill/>
                </a:ln>
                <a:solidFill>
                  <a:srgbClr val="0000FF"/>
                </a:solidFill>
                <a:effectLst/>
                <a:latin typeface="Comic Sans MS" panose="030F0702030302020204" pitchFamily="66" charset="0"/>
              </a:rPr>
              <a:t>2</a:t>
            </a:r>
            <a:r>
              <a:rPr kumimoji="0" lang="it-IT" altLang="it-IT" sz="1800" b="0" i="0" u="none" strike="noStrike" cap="none" normalizeH="0" dirty="0">
                <a:ln>
                  <a:noFill/>
                </a:ln>
                <a:solidFill>
                  <a:srgbClr val="0000FF"/>
                </a:solidFill>
                <a:effectLst/>
                <a:latin typeface="Comic Sans MS" panose="030F0702030302020204" pitchFamily="66" charset="0"/>
              </a:rPr>
              <a:t>s</a:t>
            </a:r>
            <a:endParaRPr kumimoji="0" lang="it-IT" altLang="it-IT" sz="1800" b="0" i="0" u="none" strike="noStrike" cap="none" normalizeH="0" dirty="0">
              <a:ln>
                <a:noFill/>
              </a:ln>
              <a:solidFill>
                <a:schemeClr val="tx1"/>
              </a:solidFill>
              <a:effectLst/>
              <a:latin typeface="Arial" panose="020B0604020202020204" pitchFamily="34" charset="0"/>
            </a:endParaRPr>
          </a:p>
        </p:txBody>
      </p:sp>
      <p:sp>
        <p:nvSpPr>
          <p:cNvPr id="61" name="Rectangle 25">
            <a:extLst>
              <a:ext uri="{FF2B5EF4-FFF2-40B4-BE49-F238E27FC236}">
                <a16:creationId xmlns:a16="http://schemas.microsoft.com/office/drawing/2014/main" id="{04D7EC65-8DB7-54E4-8E71-70E06763F75E}"/>
              </a:ext>
            </a:extLst>
          </p:cNvPr>
          <p:cNvSpPr>
            <a:spLocks noChangeArrowheads="1"/>
          </p:cNvSpPr>
          <p:nvPr/>
        </p:nvSpPr>
        <p:spPr bwMode="auto">
          <a:xfrm>
            <a:off x="7085961" y="2651626"/>
            <a:ext cx="180000"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900" b="0" i="0" u="none" strike="noStrike" cap="none" normalizeH="0" baseline="0" dirty="0">
                <a:ln>
                  <a:noFill/>
                </a:ln>
                <a:solidFill>
                  <a:srgbClr val="0000FF"/>
                </a:solidFill>
                <a:effectLst/>
                <a:latin typeface="Symbol" panose="05050102010706020507" pitchFamily="18" charset="2"/>
              </a:rPr>
              <a:t>¥</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030" name="Ovale 1029">
            <a:extLst>
              <a:ext uri="{FF2B5EF4-FFF2-40B4-BE49-F238E27FC236}">
                <a16:creationId xmlns:a16="http://schemas.microsoft.com/office/drawing/2014/main" id="{177B64C4-068A-08BD-3B9A-6F4444678FCE}"/>
              </a:ext>
            </a:extLst>
          </p:cNvPr>
          <p:cNvSpPr/>
          <p:nvPr/>
        </p:nvSpPr>
        <p:spPr>
          <a:xfrm>
            <a:off x="4030925" y="2640814"/>
            <a:ext cx="3600000" cy="622367"/>
          </a:xfrm>
          <a:prstGeom prst="ellipse">
            <a:avLst/>
          </a:prstGeom>
          <a:noFill/>
          <a:ln w="3175">
            <a:solidFill>
              <a:srgbClr val="5450E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ctangle 11">
            <a:extLst>
              <a:ext uri="{FF2B5EF4-FFF2-40B4-BE49-F238E27FC236}">
                <a16:creationId xmlns:a16="http://schemas.microsoft.com/office/drawing/2014/main" id="{726E5475-437B-8478-3289-50B1B37FF7DF}"/>
              </a:ext>
            </a:extLst>
          </p:cNvPr>
          <p:cNvSpPr>
            <a:spLocks noChangeArrowheads="1"/>
          </p:cNvSpPr>
          <p:nvPr/>
        </p:nvSpPr>
        <p:spPr bwMode="auto">
          <a:xfrm>
            <a:off x="3445147" y="1574800"/>
            <a:ext cx="5754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1" i="0" u="none" strike="noStrike" cap="none" normalizeH="0" baseline="0" dirty="0">
                <a:ln>
                  <a:noFill/>
                </a:ln>
                <a:solidFill>
                  <a:srgbClr val="0000FF"/>
                </a:solidFill>
                <a:effectLst/>
                <a:latin typeface="Comic Sans MS" panose="030F0702030302020204" pitchFamily="66" charset="0"/>
              </a:rPr>
              <a:t>Passo1</a:t>
            </a:r>
            <a:endParaRPr kumimoji="0" lang="it-IT" altLang="it-IT" sz="1400" b="0" i="0" u="none" strike="noStrike" cap="none" normalizeH="0" baseline="0" dirty="0">
              <a:ln>
                <a:noFill/>
              </a:ln>
              <a:solidFill>
                <a:schemeClr val="tx1"/>
              </a:solidFill>
              <a:effectLst/>
            </a:endParaRPr>
          </a:p>
        </p:txBody>
      </p:sp>
      <p:grpSp>
        <p:nvGrpSpPr>
          <p:cNvPr id="1034" name="Gruppo 1033">
            <a:extLst>
              <a:ext uri="{FF2B5EF4-FFF2-40B4-BE49-F238E27FC236}">
                <a16:creationId xmlns:a16="http://schemas.microsoft.com/office/drawing/2014/main" id="{0F18D6A7-893E-835E-B0D3-C0B79710E1FD}"/>
              </a:ext>
            </a:extLst>
          </p:cNvPr>
          <p:cNvGrpSpPr/>
          <p:nvPr/>
        </p:nvGrpSpPr>
        <p:grpSpPr>
          <a:xfrm>
            <a:off x="3996576" y="1489075"/>
            <a:ext cx="7992000" cy="511974"/>
            <a:chOff x="3996576" y="1489075"/>
            <a:chExt cx="7992000" cy="511974"/>
          </a:xfrm>
        </p:grpSpPr>
        <p:grpSp>
          <p:nvGrpSpPr>
            <p:cNvPr id="1032" name="Gruppo 1031">
              <a:extLst>
                <a:ext uri="{FF2B5EF4-FFF2-40B4-BE49-F238E27FC236}">
                  <a16:creationId xmlns:a16="http://schemas.microsoft.com/office/drawing/2014/main" id="{E1B22663-1F08-0AE9-4C16-4DC9D46EE659}"/>
                </a:ext>
              </a:extLst>
            </p:cNvPr>
            <p:cNvGrpSpPr/>
            <p:nvPr/>
          </p:nvGrpSpPr>
          <p:grpSpPr>
            <a:xfrm>
              <a:off x="3996576" y="1489075"/>
              <a:ext cx="7992000" cy="336139"/>
              <a:chOff x="3996576" y="1489075"/>
              <a:chExt cx="7992000" cy="336139"/>
            </a:xfrm>
          </p:grpSpPr>
          <p:sp>
            <p:nvSpPr>
              <p:cNvPr id="14" name="Rectangle 12">
                <a:extLst>
                  <a:ext uri="{FF2B5EF4-FFF2-40B4-BE49-F238E27FC236}">
                    <a16:creationId xmlns:a16="http://schemas.microsoft.com/office/drawing/2014/main" id="{AF1E3256-99A0-1986-08B8-149CEBDBA536}"/>
                  </a:ext>
                </a:extLst>
              </p:cNvPr>
              <p:cNvSpPr>
                <a:spLocks noChangeArrowheads="1"/>
              </p:cNvSpPr>
              <p:nvPr/>
            </p:nvSpPr>
            <p:spPr bwMode="auto">
              <a:xfrm>
                <a:off x="3996576" y="1573214"/>
                <a:ext cx="7992000"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71450" marR="0" lvl="0" indent="-171450" algn="l" defTabSz="914400" rtl="0" eaLnBrk="0" fontAlgn="base" latinLnBrk="0" hangingPunct="0">
                  <a:lnSpc>
                    <a:spcPct val="100000"/>
                  </a:lnSpc>
                  <a:spcBef>
                    <a:spcPct val="0"/>
                  </a:spcBef>
                  <a:spcAft>
                    <a:spcPct val="0"/>
                  </a:spcAft>
                  <a:buClrTx/>
                  <a:buSzTx/>
                  <a:buFontTx/>
                  <a:buChar char="-"/>
                  <a:tabLst/>
                </a:pPr>
                <a:r>
                  <a:rPr kumimoji="0" lang="it-IT" altLang="it-IT" sz="1400" b="0" i="0" u="none" strike="noStrike" cap="none" normalizeH="0" baseline="0" dirty="0">
                    <a:ln>
                      <a:noFill/>
                    </a:ln>
                    <a:solidFill>
                      <a:srgbClr val="0000FF"/>
                    </a:solidFill>
                    <a:effectLst/>
                    <a:latin typeface="Comic Sans MS" panose="030F0702030302020204" pitchFamily="66" charset="0"/>
                  </a:rPr>
                  <a:t>Partendo dai piedi delle tracce si definiscono le tracce delle due rette (T</a:t>
                </a:r>
                <a:r>
                  <a:rPr kumimoji="0" lang="it-IT" altLang="it-IT" sz="1400" b="0" i="0" u="none" strike="noStrike" cap="none" normalizeH="0" baseline="-25000" dirty="0">
                    <a:ln>
                      <a:noFill/>
                    </a:ln>
                    <a:solidFill>
                      <a:srgbClr val="0000FF"/>
                    </a:solidFill>
                    <a:effectLst/>
                    <a:latin typeface="Comic Sans MS" panose="030F0702030302020204" pitchFamily="66" charset="0"/>
                  </a:rPr>
                  <a:t>1</a:t>
                </a:r>
                <a:r>
                  <a:rPr kumimoji="0" lang="it-IT" altLang="it-IT" sz="1400" b="0" i="0" u="none" strike="noStrike" cap="none" normalizeH="0" baseline="0" dirty="0">
                    <a:ln>
                      <a:noFill/>
                    </a:ln>
                    <a:solidFill>
                      <a:srgbClr val="0000FF"/>
                    </a:solidFill>
                    <a:effectLst/>
                    <a:latin typeface="Comic Sans MS" panose="030F0702030302020204" pitchFamily="66" charset="0"/>
                  </a:rPr>
                  <a:t>r;T</a:t>
                </a:r>
                <a:r>
                  <a:rPr kumimoji="0" lang="it-IT" altLang="it-IT" sz="1400" b="0" i="0" u="none" strike="noStrike" cap="none" normalizeH="0" baseline="-25000" dirty="0">
                    <a:ln>
                      <a:noFill/>
                    </a:ln>
                    <a:solidFill>
                      <a:srgbClr val="0000FF"/>
                    </a:solidFill>
                    <a:effectLst/>
                    <a:latin typeface="Comic Sans MS" panose="030F0702030302020204" pitchFamily="66" charset="0"/>
                  </a:rPr>
                  <a:t>2</a:t>
                </a:r>
                <a:r>
                  <a:rPr kumimoji="0" lang="it-IT" altLang="it-IT" sz="1400" b="0" i="0" u="none" strike="noStrike" cap="none" normalizeH="0" baseline="0" dirty="0">
                    <a:ln>
                      <a:noFill/>
                    </a:ln>
                    <a:solidFill>
                      <a:srgbClr val="0000FF"/>
                    </a:solidFill>
                    <a:effectLst/>
                    <a:latin typeface="Comic Sans MS" panose="030F0702030302020204" pitchFamily="66" charset="0"/>
                  </a:rPr>
                  <a:t>r) e (T</a:t>
                </a:r>
                <a:r>
                  <a:rPr kumimoji="0" lang="it-IT" altLang="it-IT" sz="1400" b="0" i="0" u="none" strike="noStrike" cap="none" normalizeH="0" baseline="-25000" dirty="0">
                    <a:ln>
                      <a:noFill/>
                    </a:ln>
                    <a:solidFill>
                      <a:srgbClr val="0000FF"/>
                    </a:solidFill>
                    <a:effectLst/>
                    <a:latin typeface="Comic Sans MS" panose="030F0702030302020204" pitchFamily="66" charset="0"/>
                  </a:rPr>
                  <a:t>1</a:t>
                </a:r>
                <a:r>
                  <a:rPr kumimoji="0" lang="it-IT" altLang="it-IT" sz="1400" b="0" i="0" u="none" strike="noStrike" cap="none" normalizeH="0" baseline="0" dirty="0">
                    <a:ln>
                      <a:noFill/>
                    </a:ln>
                    <a:solidFill>
                      <a:srgbClr val="0000FF"/>
                    </a:solidFill>
                    <a:effectLst/>
                    <a:latin typeface="Comic Sans MS" panose="030F0702030302020204" pitchFamily="66" charset="0"/>
                  </a:rPr>
                  <a:t>s;T</a:t>
                </a:r>
                <a:r>
                  <a:rPr kumimoji="0" lang="it-IT" altLang="it-IT" sz="1400" b="0" i="0" u="none" strike="noStrike" cap="none" normalizeH="0" baseline="-25000" dirty="0">
                    <a:ln>
                      <a:noFill/>
                    </a:ln>
                    <a:solidFill>
                      <a:srgbClr val="0000FF"/>
                    </a:solidFill>
                    <a:effectLst/>
                    <a:latin typeface="Comic Sans MS" panose="030F0702030302020204" pitchFamily="66" charset="0"/>
                  </a:rPr>
                  <a:t>2</a:t>
                </a:r>
                <a:r>
                  <a:rPr kumimoji="0" lang="it-IT" altLang="it-IT" sz="1400" b="0" i="0" u="none" strike="noStrike" cap="none" normalizeH="0" baseline="0" dirty="0">
                    <a:ln>
                      <a:noFill/>
                    </a:ln>
                    <a:solidFill>
                      <a:srgbClr val="0000FF"/>
                    </a:solidFill>
                    <a:effectLst/>
                    <a:latin typeface="Comic Sans MS" panose="030F0702030302020204" pitchFamily="66" charset="0"/>
                  </a:rPr>
                  <a:t>s)</a:t>
                </a:r>
                <a:endParaRPr kumimoji="0" lang="it-IT" altLang="it-IT" sz="1400" b="0" i="0" u="none" strike="noStrike" cap="none" normalizeH="0" baseline="0" dirty="0">
                  <a:ln>
                    <a:noFill/>
                  </a:ln>
                  <a:solidFill>
                    <a:schemeClr val="tx1"/>
                  </a:solidFill>
                  <a:effectLst/>
                </a:endParaRPr>
              </a:p>
            </p:txBody>
          </p:sp>
          <p:sp>
            <p:nvSpPr>
              <p:cNvPr id="46" name="Rectangle 27">
                <a:extLst>
                  <a:ext uri="{FF2B5EF4-FFF2-40B4-BE49-F238E27FC236}">
                    <a16:creationId xmlns:a16="http://schemas.microsoft.com/office/drawing/2014/main" id="{DF59BA49-5B95-3C6F-58AE-18084A34D27C}"/>
                  </a:ext>
                </a:extLst>
              </p:cNvPr>
              <p:cNvSpPr>
                <a:spLocks noChangeArrowheads="1"/>
              </p:cNvSpPr>
              <p:nvPr/>
            </p:nvSpPr>
            <p:spPr bwMode="auto">
              <a:xfrm>
                <a:off x="10495106" y="1489075"/>
                <a:ext cx="1665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00FF"/>
                    </a:solidFill>
                    <a:effectLst/>
                    <a:latin typeface="Symbol" panose="05050102010706020507" pitchFamily="18" charset="2"/>
                  </a:rPr>
                  <a:t>¥</a:t>
                </a:r>
                <a:endParaRPr kumimoji="0" lang="it-IT" altLang="it-IT" sz="1400" b="0" i="0" u="none" strike="noStrike" cap="none" normalizeH="0" baseline="0" dirty="0">
                  <a:ln>
                    <a:noFill/>
                  </a:ln>
                  <a:solidFill>
                    <a:schemeClr val="tx1"/>
                  </a:solidFill>
                  <a:effectLst/>
                </a:endParaRPr>
              </a:p>
            </p:txBody>
          </p:sp>
          <p:sp>
            <p:nvSpPr>
              <p:cNvPr id="47" name="Rectangle 28">
                <a:extLst>
                  <a:ext uri="{FF2B5EF4-FFF2-40B4-BE49-F238E27FC236}">
                    <a16:creationId xmlns:a16="http://schemas.microsoft.com/office/drawing/2014/main" id="{FBAFF799-E7E6-12AB-7A04-19383BA62E2C}"/>
                  </a:ext>
                </a:extLst>
              </p:cNvPr>
              <p:cNvSpPr>
                <a:spLocks noChangeArrowheads="1"/>
              </p:cNvSpPr>
              <p:nvPr/>
            </p:nvSpPr>
            <p:spPr bwMode="auto">
              <a:xfrm>
                <a:off x="11457796" y="1489075"/>
                <a:ext cx="1665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00FF"/>
                    </a:solidFill>
                    <a:effectLst/>
                    <a:latin typeface="Symbol" panose="05050102010706020507" pitchFamily="18" charset="2"/>
                  </a:rPr>
                  <a:t>¥</a:t>
                </a:r>
                <a:endParaRPr kumimoji="0" lang="it-IT" altLang="it-IT" sz="1400" b="0" i="0" u="none" strike="noStrike" cap="none" normalizeH="0" baseline="0" dirty="0">
                  <a:ln>
                    <a:noFill/>
                  </a:ln>
                  <a:solidFill>
                    <a:schemeClr val="tx1"/>
                  </a:solidFill>
                  <a:effectLst/>
                </a:endParaRPr>
              </a:p>
            </p:txBody>
          </p:sp>
        </p:grpSp>
        <p:sp>
          <p:nvSpPr>
            <p:cNvPr id="15" name="Rectangle 13">
              <a:extLst>
                <a:ext uri="{FF2B5EF4-FFF2-40B4-BE49-F238E27FC236}">
                  <a16:creationId xmlns:a16="http://schemas.microsoft.com/office/drawing/2014/main" id="{671CA016-EFFF-7774-BA99-30B6C3B6EB23}"/>
                </a:ext>
              </a:extLst>
            </p:cNvPr>
            <p:cNvSpPr>
              <a:spLocks noChangeArrowheads="1"/>
            </p:cNvSpPr>
            <p:nvPr/>
          </p:nvSpPr>
          <p:spPr bwMode="auto">
            <a:xfrm>
              <a:off x="4197241" y="1785605"/>
              <a:ext cx="732670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00FF"/>
                  </a:solidFill>
                  <a:effectLst/>
                  <a:latin typeface="Comic Sans MS" panose="030F0702030302020204" pitchFamily="66" charset="0"/>
                </a:rPr>
                <a:t>Le </a:t>
              </a:r>
              <a:r>
                <a:rPr kumimoji="0" lang="it-IT" altLang="it-IT" sz="1400" i="0" u="none" strike="noStrike" cap="none" normalizeH="0" baseline="0" dirty="0">
                  <a:ln>
                    <a:noFill/>
                  </a:ln>
                  <a:solidFill>
                    <a:srgbClr val="0000FF"/>
                  </a:solidFill>
                  <a:effectLst/>
                  <a:latin typeface="Comic Sans MS" panose="030F0702030302020204" pitchFamily="66" charset="0"/>
                </a:rPr>
                <a:t>tracce</a:t>
              </a:r>
              <a:r>
                <a:rPr kumimoji="0" lang="it-IT" altLang="it-IT" sz="1400" b="0" i="0" u="none" strike="noStrike" cap="none" normalizeH="0" baseline="0" dirty="0">
                  <a:ln>
                    <a:noFill/>
                  </a:ln>
                  <a:solidFill>
                    <a:srgbClr val="0000FF"/>
                  </a:solidFill>
                  <a:effectLst/>
                  <a:latin typeface="Comic Sans MS" panose="030F0702030302020204" pitchFamily="66" charset="0"/>
                </a:rPr>
                <a:t> seconde (T</a:t>
              </a:r>
              <a:r>
                <a:rPr kumimoji="0" lang="it-IT" altLang="it-IT" sz="1400" b="0" i="0" u="none" strike="noStrike" cap="none" normalizeH="0" baseline="-25000" dirty="0">
                  <a:ln>
                    <a:noFill/>
                  </a:ln>
                  <a:solidFill>
                    <a:srgbClr val="0000FF"/>
                  </a:solidFill>
                  <a:effectLst/>
                  <a:latin typeface="Comic Sans MS" panose="030F0702030302020204" pitchFamily="66" charset="0"/>
                </a:rPr>
                <a:t>2</a:t>
              </a:r>
              <a:r>
                <a:rPr kumimoji="0" lang="it-IT" altLang="it-IT" sz="1400" b="0" i="0" u="none" strike="noStrike" cap="none" normalizeH="0" baseline="0" dirty="0">
                  <a:ln>
                    <a:noFill/>
                  </a:ln>
                  <a:solidFill>
                    <a:srgbClr val="0000FF"/>
                  </a:solidFill>
                  <a:effectLst/>
                  <a:latin typeface="Comic Sans MS" panose="030F0702030302020204" pitchFamily="66" charset="0"/>
                </a:rPr>
                <a:t>r;T</a:t>
              </a:r>
              <a:r>
                <a:rPr kumimoji="0" lang="it-IT" altLang="it-IT" sz="1400" b="0" i="0" u="none" strike="noStrike" cap="none" normalizeH="0" baseline="-25000" dirty="0">
                  <a:ln>
                    <a:noFill/>
                  </a:ln>
                  <a:solidFill>
                    <a:srgbClr val="0000FF"/>
                  </a:solidFill>
                  <a:effectLst/>
                  <a:latin typeface="Comic Sans MS" panose="030F0702030302020204" pitchFamily="66" charset="0"/>
                </a:rPr>
                <a:t>2</a:t>
              </a:r>
              <a:r>
                <a:rPr kumimoji="0" lang="it-IT" altLang="it-IT" sz="1400" b="0" i="0" u="none" strike="noStrike" cap="none" normalizeH="0" baseline="0" dirty="0">
                  <a:ln>
                    <a:noFill/>
                  </a:ln>
                  <a:solidFill>
                    <a:srgbClr val="0000FF"/>
                  </a:solidFill>
                  <a:effectLst/>
                  <a:latin typeface="Comic Sans MS" panose="030F0702030302020204" pitchFamily="66" charset="0"/>
                </a:rPr>
                <a:t>s) sono improprie perché le rette r ed </a:t>
              </a:r>
              <a:r>
                <a:rPr kumimoji="0" lang="it-IT" altLang="it-IT" sz="1400" b="0" i="0" u="none" strike="noStrike" cap="none" normalizeH="0" baseline="0" dirty="0">
                  <a:ln>
                    <a:noFill/>
                  </a:ln>
                  <a:solidFill>
                    <a:srgbClr val="00B050"/>
                  </a:solidFill>
                  <a:effectLst/>
                  <a:latin typeface="Comic Sans MS" panose="030F0702030302020204" pitchFamily="66" charset="0"/>
                </a:rPr>
                <a:t>s</a:t>
              </a:r>
              <a:r>
                <a:rPr kumimoji="0" lang="it-IT" altLang="it-IT" sz="1400" b="0" i="0" u="none" strike="noStrike" cap="none" normalizeH="0" baseline="0" dirty="0">
                  <a:ln>
                    <a:noFill/>
                  </a:ln>
                  <a:solidFill>
                    <a:srgbClr val="0000FF"/>
                  </a:solidFill>
                  <a:effectLst/>
                  <a:latin typeface="Comic Sans MS" panose="030F0702030302020204" pitchFamily="66" charset="0"/>
                </a:rPr>
                <a:t> sono parallele a</a:t>
              </a:r>
              <a:endParaRPr kumimoji="0" lang="it-IT" altLang="it-IT" sz="1400" b="0" i="0" u="none" strike="noStrike" cap="none" normalizeH="0" baseline="0" dirty="0">
                <a:ln>
                  <a:noFill/>
                </a:ln>
                <a:solidFill>
                  <a:schemeClr val="tx1"/>
                </a:solidFill>
                <a:effectLst/>
              </a:endParaRPr>
            </a:p>
          </p:txBody>
        </p:sp>
        <p:sp>
          <p:nvSpPr>
            <p:cNvPr id="48" name="Rectangle 29">
              <a:extLst>
                <a:ext uri="{FF2B5EF4-FFF2-40B4-BE49-F238E27FC236}">
                  <a16:creationId xmlns:a16="http://schemas.microsoft.com/office/drawing/2014/main" id="{4FF1DBB9-9EFE-3920-0F43-B537F403DE18}"/>
                </a:ext>
              </a:extLst>
            </p:cNvPr>
            <p:cNvSpPr>
              <a:spLocks noChangeArrowheads="1"/>
            </p:cNvSpPr>
            <p:nvPr/>
          </p:nvSpPr>
          <p:spPr bwMode="auto">
            <a:xfrm>
              <a:off x="5960168" y="1695118"/>
              <a:ext cx="1665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00FF"/>
                  </a:solidFill>
                  <a:effectLst/>
                  <a:latin typeface="Symbol" panose="05050102010706020507" pitchFamily="18" charset="2"/>
                </a:rPr>
                <a:t>¥</a:t>
              </a:r>
              <a:endParaRPr kumimoji="0" lang="it-IT" altLang="it-IT" sz="1400" b="0" i="0" u="none" strike="noStrike" cap="none" normalizeH="0" baseline="0" dirty="0">
                <a:ln>
                  <a:noFill/>
                </a:ln>
                <a:solidFill>
                  <a:schemeClr val="tx1"/>
                </a:solidFill>
                <a:effectLst/>
              </a:endParaRPr>
            </a:p>
          </p:txBody>
        </p:sp>
        <p:sp>
          <p:nvSpPr>
            <p:cNvPr id="49" name="Rectangle 30">
              <a:extLst>
                <a:ext uri="{FF2B5EF4-FFF2-40B4-BE49-F238E27FC236}">
                  <a16:creationId xmlns:a16="http://schemas.microsoft.com/office/drawing/2014/main" id="{5D0DC7C0-3252-0296-BC14-E71E6D105C1D}"/>
                </a:ext>
              </a:extLst>
            </p:cNvPr>
            <p:cNvSpPr>
              <a:spLocks noChangeArrowheads="1"/>
            </p:cNvSpPr>
            <p:nvPr/>
          </p:nvSpPr>
          <p:spPr bwMode="auto">
            <a:xfrm>
              <a:off x="6317392" y="1699881"/>
              <a:ext cx="1665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00FF"/>
                  </a:solidFill>
                  <a:effectLst/>
                  <a:latin typeface="Symbol" panose="05050102010706020507" pitchFamily="18" charset="2"/>
                </a:rPr>
                <a:t>¥</a:t>
              </a:r>
              <a:endParaRPr kumimoji="0" lang="it-IT" altLang="it-IT" sz="1400" b="0" i="0" u="none" strike="noStrike" cap="none" normalizeH="0" baseline="0" dirty="0">
                <a:ln>
                  <a:noFill/>
                </a:ln>
                <a:solidFill>
                  <a:schemeClr val="tx1"/>
                </a:solidFill>
                <a:effectLst/>
              </a:endParaRPr>
            </a:p>
          </p:txBody>
        </p:sp>
        <p:sp>
          <p:nvSpPr>
            <p:cNvPr id="17" name="Rectangle 15">
              <a:extLst>
                <a:ext uri="{FF2B5EF4-FFF2-40B4-BE49-F238E27FC236}">
                  <a16:creationId xmlns:a16="http://schemas.microsoft.com/office/drawing/2014/main" id="{1FD5310C-329A-F02B-A8FB-5F99C04B1EFC}"/>
                </a:ext>
              </a:extLst>
            </p:cNvPr>
            <p:cNvSpPr>
              <a:spLocks noChangeArrowheads="1"/>
            </p:cNvSpPr>
            <p:nvPr/>
          </p:nvSpPr>
          <p:spPr bwMode="auto">
            <a:xfrm>
              <a:off x="11132070" y="1813719"/>
              <a:ext cx="95756" cy="14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25000" dirty="0">
                  <a:ln>
                    <a:noFill/>
                  </a:ln>
                  <a:solidFill>
                    <a:srgbClr val="0000FF"/>
                  </a:solidFill>
                  <a:effectLst/>
                  <a:latin typeface="Comic Sans MS" panose="030F0702030302020204" pitchFamily="66" charset="0"/>
                </a:rPr>
                <a:t>2</a:t>
              </a:r>
              <a:endParaRPr kumimoji="0" lang="it-IT" altLang="it-IT" sz="1400" b="0" i="0" u="none" strike="noStrike" cap="none" normalizeH="0" baseline="-25000" dirty="0">
                <a:ln>
                  <a:noFill/>
                </a:ln>
                <a:solidFill>
                  <a:schemeClr val="tx1"/>
                </a:solidFill>
                <a:effectLst/>
              </a:endParaRPr>
            </a:p>
          </p:txBody>
        </p:sp>
        <p:sp>
          <p:nvSpPr>
            <p:cNvPr id="16" name="Rectangle 14">
              <a:extLst>
                <a:ext uri="{FF2B5EF4-FFF2-40B4-BE49-F238E27FC236}">
                  <a16:creationId xmlns:a16="http://schemas.microsoft.com/office/drawing/2014/main" id="{F3FA7FFC-1284-A49B-8C4B-C59DFD455863}"/>
                </a:ext>
              </a:extLst>
            </p:cNvPr>
            <p:cNvSpPr>
              <a:spLocks noChangeArrowheads="1"/>
            </p:cNvSpPr>
            <p:nvPr/>
          </p:nvSpPr>
          <p:spPr bwMode="auto">
            <a:xfrm>
              <a:off x="10950038" y="1759744"/>
              <a:ext cx="1852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00FF"/>
                  </a:solidFill>
                  <a:effectLst/>
                  <a:latin typeface="Symbol" panose="05050102010706020507" pitchFamily="18" charset="2"/>
                </a:rPr>
                <a:t> p</a:t>
              </a:r>
              <a:endParaRPr kumimoji="0" lang="it-IT" altLang="it-IT" sz="1400" b="0" i="0" u="none" strike="noStrike" cap="none" normalizeH="0" baseline="0" dirty="0">
                <a:ln>
                  <a:noFill/>
                </a:ln>
                <a:solidFill>
                  <a:schemeClr val="tx1"/>
                </a:solidFill>
                <a:effectLst/>
              </a:endParaRPr>
            </a:p>
          </p:txBody>
        </p:sp>
      </p:grpSp>
    </p:spTree>
    <p:extLst>
      <p:ext uri="{BB962C8B-B14F-4D97-AF65-F5344CB8AC3E}">
        <p14:creationId xmlns:p14="http://schemas.microsoft.com/office/powerpoint/2010/main" val="10948171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p:cTn id="14" dur="500" fill="hold"/>
                                        <p:tgtEl>
                                          <p:spTgt spid="39"/>
                                        </p:tgtEl>
                                        <p:attrNameLst>
                                          <p:attrName>ppt_w</p:attrName>
                                        </p:attrNameLst>
                                      </p:cBhvr>
                                      <p:tavLst>
                                        <p:tav tm="0">
                                          <p:val>
                                            <p:fltVal val="0"/>
                                          </p:val>
                                        </p:tav>
                                        <p:tav tm="100000">
                                          <p:val>
                                            <p:strVal val="#ppt_w"/>
                                          </p:val>
                                        </p:tav>
                                      </p:tavLst>
                                    </p:anim>
                                    <p:anim calcmode="lin" valueType="num">
                                      <p:cBhvr>
                                        <p:cTn id="15" dur="500" fill="hold"/>
                                        <p:tgtEl>
                                          <p:spTgt spid="39"/>
                                        </p:tgtEl>
                                        <p:attrNameLst>
                                          <p:attrName>ppt_h</p:attrName>
                                        </p:attrNameLst>
                                      </p:cBhvr>
                                      <p:tavLst>
                                        <p:tav tm="0">
                                          <p:val>
                                            <p:fltVal val="0"/>
                                          </p:val>
                                        </p:tav>
                                        <p:tav tm="100000">
                                          <p:val>
                                            <p:strVal val="#ppt_h"/>
                                          </p:val>
                                        </p:tav>
                                      </p:tavLst>
                                    </p:anim>
                                    <p:animEffect transition="in" filter="fade">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par>
                                <p:cTn id="24" presetID="53" presetClass="entr" presetSubtype="16" fill="hold" nodeType="with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p:cTn id="26" dur="500" fill="hold"/>
                                        <p:tgtEl>
                                          <p:spTgt spid="1034"/>
                                        </p:tgtEl>
                                        <p:attrNameLst>
                                          <p:attrName>ppt_w</p:attrName>
                                        </p:attrNameLst>
                                      </p:cBhvr>
                                      <p:tavLst>
                                        <p:tav tm="0">
                                          <p:val>
                                            <p:fltVal val="0"/>
                                          </p:val>
                                        </p:tav>
                                        <p:tav tm="100000">
                                          <p:val>
                                            <p:strVal val="#ppt_w"/>
                                          </p:val>
                                        </p:tav>
                                      </p:tavLst>
                                    </p:anim>
                                    <p:anim calcmode="lin" valueType="num">
                                      <p:cBhvr>
                                        <p:cTn id="27" dur="500" fill="hold"/>
                                        <p:tgtEl>
                                          <p:spTgt spid="1034"/>
                                        </p:tgtEl>
                                        <p:attrNameLst>
                                          <p:attrName>ppt_h</p:attrName>
                                        </p:attrNameLst>
                                      </p:cBhvr>
                                      <p:tavLst>
                                        <p:tav tm="0">
                                          <p:val>
                                            <p:fltVal val="0"/>
                                          </p:val>
                                        </p:tav>
                                        <p:tav tm="100000">
                                          <p:val>
                                            <p:strVal val="#ppt_h"/>
                                          </p:val>
                                        </p:tav>
                                      </p:tavLst>
                                    </p:anim>
                                    <p:animEffect transition="in" filter="fade">
                                      <p:cBhvr>
                                        <p:cTn id="28" dur="500"/>
                                        <p:tgtEl>
                                          <p:spTgt spid="103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2"/>
                                        </p:tgtEl>
                                        <p:attrNameLst>
                                          <p:attrName>style.visibility</p:attrName>
                                        </p:attrNameLst>
                                      </p:cBhvr>
                                      <p:to>
                                        <p:strVal val="visible"/>
                                      </p:to>
                                    </p:set>
                                    <p:anim calcmode="lin" valueType="num">
                                      <p:cBhvr>
                                        <p:cTn id="33" dur="500" fill="hold"/>
                                        <p:tgtEl>
                                          <p:spTgt spid="62"/>
                                        </p:tgtEl>
                                        <p:attrNameLst>
                                          <p:attrName>ppt_w</p:attrName>
                                        </p:attrNameLst>
                                      </p:cBhvr>
                                      <p:tavLst>
                                        <p:tav tm="0">
                                          <p:val>
                                            <p:fltVal val="0"/>
                                          </p:val>
                                        </p:tav>
                                        <p:tav tm="100000">
                                          <p:val>
                                            <p:strVal val="#ppt_w"/>
                                          </p:val>
                                        </p:tav>
                                      </p:tavLst>
                                    </p:anim>
                                    <p:anim calcmode="lin" valueType="num">
                                      <p:cBhvr>
                                        <p:cTn id="34" dur="500" fill="hold"/>
                                        <p:tgtEl>
                                          <p:spTgt spid="62"/>
                                        </p:tgtEl>
                                        <p:attrNameLst>
                                          <p:attrName>ppt_h</p:attrName>
                                        </p:attrNameLst>
                                      </p:cBhvr>
                                      <p:tavLst>
                                        <p:tav tm="0">
                                          <p:val>
                                            <p:fltVal val="0"/>
                                          </p:val>
                                        </p:tav>
                                        <p:tav tm="100000">
                                          <p:val>
                                            <p:strVal val="#ppt_h"/>
                                          </p:val>
                                        </p:tav>
                                      </p:tavLst>
                                    </p:anim>
                                    <p:animEffect transition="in" filter="fade">
                                      <p:cBhvr>
                                        <p:cTn id="35" dur="500"/>
                                        <p:tgtEl>
                                          <p:spTgt spid="6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024"/>
                                        </p:tgtEl>
                                        <p:attrNameLst>
                                          <p:attrName>style.visibility</p:attrName>
                                        </p:attrNameLst>
                                      </p:cBhvr>
                                      <p:to>
                                        <p:strVal val="visible"/>
                                      </p:to>
                                    </p:set>
                                    <p:anim calcmode="lin" valueType="num">
                                      <p:cBhvr>
                                        <p:cTn id="40" dur="500" fill="hold"/>
                                        <p:tgtEl>
                                          <p:spTgt spid="1024"/>
                                        </p:tgtEl>
                                        <p:attrNameLst>
                                          <p:attrName>ppt_w</p:attrName>
                                        </p:attrNameLst>
                                      </p:cBhvr>
                                      <p:tavLst>
                                        <p:tav tm="0">
                                          <p:val>
                                            <p:fltVal val="0"/>
                                          </p:val>
                                        </p:tav>
                                        <p:tav tm="100000">
                                          <p:val>
                                            <p:strVal val="#ppt_w"/>
                                          </p:val>
                                        </p:tav>
                                      </p:tavLst>
                                    </p:anim>
                                    <p:anim calcmode="lin" valueType="num">
                                      <p:cBhvr>
                                        <p:cTn id="41" dur="500" fill="hold"/>
                                        <p:tgtEl>
                                          <p:spTgt spid="1024"/>
                                        </p:tgtEl>
                                        <p:attrNameLst>
                                          <p:attrName>ppt_h</p:attrName>
                                        </p:attrNameLst>
                                      </p:cBhvr>
                                      <p:tavLst>
                                        <p:tav tm="0">
                                          <p:val>
                                            <p:fltVal val="0"/>
                                          </p:val>
                                        </p:tav>
                                        <p:tav tm="100000">
                                          <p:val>
                                            <p:strVal val="#ppt_h"/>
                                          </p:val>
                                        </p:tav>
                                      </p:tavLst>
                                    </p:anim>
                                    <p:animEffect transition="in" filter="fade">
                                      <p:cBhvr>
                                        <p:cTn id="42" dur="500"/>
                                        <p:tgtEl>
                                          <p:spTgt spid="10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anim calcmode="lin" valueType="num">
                                      <p:cBhvr>
                                        <p:cTn id="46" dur="500" fill="hold"/>
                                        <p:tgtEl>
                                          <p:spTgt spid="29"/>
                                        </p:tgtEl>
                                        <p:attrNameLst>
                                          <p:attrName>ppt_x</p:attrName>
                                        </p:attrNameLst>
                                      </p:cBhvr>
                                      <p:tavLst>
                                        <p:tav tm="0">
                                          <p:val>
                                            <p:strVal val="#ppt_x"/>
                                          </p:val>
                                        </p:tav>
                                        <p:tav tm="100000">
                                          <p:val>
                                            <p:strVal val="#ppt_x"/>
                                          </p:val>
                                        </p:tav>
                                      </p:tavLst>
                                    </p:anim>
                                    <p:anim calcmode="lin" valueType="num">
                                      <p:cBhvr>
                                        <p:cTn id="47" dur="500" fill="hold"/>
                                        <p:tgtEl>
                                          <p:spTgt spid="2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anim calcmode="lin" valueType="num">
                                      <p:cBhvr>
                                        <p:cTn id="51" dur="500" fill="hold"/>
                                        <p:tgtEl>
                                          <p:spTgt spid="19"/>
                                        </p:tgtEl>
                                        <p:attrNameLst>
                                          <p:attrName>ppt_x</p:attrName>
                                        </p:attrNameLst>
                                      </p:cBhvr>
                                      <p:tavLst>
                                        <p:tav tm="0">
                                          <p:val>
                                            <p:strVal val="#ppt_x"/>
                                          </p:val>
                                        </p:tav>
                                        <p:tav tm="100000">
                                          <p:val>
                                            <p:strVal val="#ppt_x"/>
                                          </p:val>
                                        </p:tav>
                                      </p:tavLst>
                                    </p:anim>
                                    <p:anim calcmode="lin" valueType="num">
                                      <p:cBhvr>
                                        <p:cTn id="52" dur="500" fill="hold"/>
                                        <p:tgtEl>
                                          <p:spTgt spid="19"/>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500"/>
                                        <p:tgtEl>
                                          <p:spTgt spid="60"/>
                                        </p:tgtEl>
                                      </p:cBhvr>
                                    </p:animEffect>
                                    <p:anim calcmode="lin" valueType="num">
                                      <p:cBhvr>
                                        <p:cTn id="56" dur="500" fill="hold"/>
                                        <p:tgtEl>
                                          <p:spTgt spid="60"/>
                                        </p:tgtEl>
                                        <p:attrNameLst>
                                          <p:attrName>ppt_x</p:attrName>
                                        </p:attrNameLst>
                                      </p:cBhvr>
                                      <p:tavLst>
                                        <p:tav tm="0">
                                          <p:val>
                                            <p:strVal val="#ppt_x"/>
                                          </p:val>
                                        </p:tav>
                                        <p:tav tm="100000">
                                          <p:val>
                                            <p:strVal val="#ppt_x"/>
                                          </p:val>
                                        </p:tav>
                                      </p:tavLst>
                                    </p:anim>
                                    <p:anim calcmode="lin" valueType="num">
                                      <p:cBhvr>
                                        <p:cTn id="57" dur="500" fill="hold"/>
                                        <p:tgtEl>
                                          <p:spTgt spid="6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500"/>
                                        <p:tgtEl>
                                          <p:spTgt spid="61"/>
                                        </p:tgtEl>
                                      </p:cBhvr>
                                    </p:animEffect>
                                    <p:anim calcmode="lin" valueType="num">
                                      <p:cBhvr>
                                        <p:cTn id="61" dur="500" fill="hold"/>
                                        <p:tgtEl>
                                          <p:spTgt spid="61"/>
                                        </p:tgtEl>
                                        <p:attrNameLst>
                                          <p:attrName>ppt_x</p:attrName>
                                        </p:attrNameLst>
                                      </p:cBhvr>
                                      <p:tavLst>
                                        <p:tav tm="0">
                                          <p:val>
                                            <p:strVal val="#ppt_x"/>
                                          </p:val>
                                        </p:tav>
                                        <p:tav tm="100000">
                                          <p:val>
                                            <p:strVal val="#ppt_x"/>
                                          </p:val>
                                        </p:tav>
                                      </p:tavLst>
                                    </p:anim>
                                    <p:anim calcmode="lin" valueType="num">
                                      <p:cBhvr>
                                        <p:cTn id="62" dur="5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1033"/>
                                        </p:tgtEl>
                                        <p:attrNameLst>
                                          <p:attrName>style.visibility</p:attrName>
                                        </p:attrNameLst>
                                      </p:cBhvr>
                                      <p:to>
                                        <p:strVal val="visible"/>
                                      </p:to>
                                    </p:set>
                                    <p:animEffect transition="in" filter="wipe(down)">
                                      <p:cBhvr>
                                        <p:cTn id="67" dur="500"/>
                                        <p:tgtEl>
                                          <p:spTgt spid="103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30"/>
                                        </p:tgtEl>
                                        <p:attrNameLst>
                                          <p:attrName>style.visibility</p:attrName>
                                        </p:attrNameLst>
                                      </p:cBhvr>
                                      <p:to>
                                        <p:strVal val="visible"/>
                                      </p:to>
                                    </p:set>
                                    <p:animEffect transition="in" filter="fade">
                                      <p:cBhvr>
                                        <p:cTn id="70" dur="500"/>
                                        <p:tgtEl>
                                          <p:spTgt spid="1030"/>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63"/>
                                        </p:tgtEl>
                                        <p:attrNameLst>
                                          <p:attrName>style.visibility</p:attrName>
                                        </p:attrNameLst>
                                      </p:cBhvr>
                                      <p:to>
                                        <p:strVal val="visible"/>
                                      </p:to>
                                    </p:set>
                                    <p:anim calcmode="lin" valueType="num">
                                      <p:cBhvr>
                                        <p:cTn id="75" dur="500" fill="hold"/>
                                        <p:tgtEl>
                                          <p:spTgt spid="63"/>
                                        </p:tgtEl>
                                        <p:attrNameLst>
                                          <p:attrName>ppt_w</p:attrName>
                                        </p:attrNameLst>
                                      </p:cBhvr>
                                      <p:tavLst>
                                        <p:tav tm="0">
                                          <p:val>
                                            <p:fltVal val="0"/>
                                          </p:val>
                                        </p:tav>
                                        <p:tav tm="100000">
                                          <p:val>
                                            <p:strVal val="#ppt_w"/>
                                          </p:val>
                                        </p:tav>
                                      </p:tavLst>
                                    </p:anim>
                                    <p:anim calcmode="lin" valueType="num">
                                      <p:cBhvr>
                                        <p:cTn id="76" dur="500" fill="hold"/>
                                        <p:tgtEl>
                                          <p:spTgt spid="63"/>
                                        </p:tgtEl>
                                        <p:attrNameLst>
                                          <p:attrName>ppt_h</p:attrName>
                                        </p:attrNameLst>
                                      </p:cBhvr>
                                      <p:tavLst>
                                        <p:tav tm="0">
                                          <p:val>
                                            <p:fltVal val="0"/>
                                          </p:val>
                                        </p:tav>
                                        <p:tav tm="100000">
                                          <p:val>
                                            <p:strVal val="#ppt_h"/>
                                          </p:val>
                                        </p:tav>
                                      </p:tavLst>
                                    </p:anim>
                                    <p:animEffect transition="in" filter="fade">
                                      <p:cBhvr>
                                        <p:cTn id="77" dur="500"/>
                                        <p:tgtEl>
                                          <p:spTgt spid="6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up)">
                                      <p:cBhvr>
                                        <p:cTn id="82" dur="500"/>
                                        <p:tgtEl>
                                          <p:spTgt spid="25"/>
                                        </p:tgtEl>
                                      </p:cBhvr>
                                    </p:animEffect>
                                  </p:childTnLst>
                                </p:cTn>
                              </p:par>
                              <p:par>
                                <p:cTn id="83" presetID="22" presetClass="entr" presetSubtype="1"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500"/>
                                        <p:tgtEl>
                                          <p:spTgt spid="27"/>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500"/>
                                        <p:tgtEl>
                                          <p:spTgt spid="18"/>
                                        </p:tgtEl>
                                      </p:cBhvr>
                                    </p:animEffect>
                                    <p:anim calcmode="lin" valueType="num">
                                      <p:cBhvr>
                                        <p:cTn id="89" dur="500" fill="hold"/>
                                        <p:tgtEl>
                                          <p:spTgt spid="18"/>
                                        </p:tgtEl>
                                        <p:attrNameLst>
                                          <p:attrName>ppt_x</p:attrName>
                                        </p:attrNameLst>
                                      </p:cBhvr>
                                      <p:tavLst>
                                        <p:tav tm="0">
                                          <p:val>
                                            <p:strVal val="#ppt_x"/>
                                          </p:val>
                                        </p:tav>
                                        <p:tav tm="100000">
                                          <p:val>
                                            <p:strVal val="#ppt_x"/>
                                          </p:val>
                                        </p:tav>
                                      </p:tavLst>
                                    </p:anim>
                                    <p:anim calcmode="lin" valueType="num">
                                      <p:cBhvr>
                                        <p:cTn id="90" dur="500" fill="hold"/>
                                        <p:tgtEl>
                                          <p:spTgt spid="18"/>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fade">
                                      <p:cBhvr>
                                        <p:cTn id="93" dur="500"/>
                                        <p:tgtEl>
                                          <p:spTgt spid="21"/>
                                        </p:tgtEl>
                                      </p:cBhvr>
                                    </p:animEffect>
                                    <p:anim calcmode="lin" valueType="num">
                                      <p:cBhvr>
                                        <p:cTn id="94" dur="500" fill="hold"/>
                                        <p:tgtEl>
                                          <p:spTgt spid="21"/>
                                        </p:tgtEl>
                                        <p:attrNameLst>
                                          <p:attrName>ppt_x</p:attrName>
                                        </p:attrNameLst>
                                      </p:cBhvr>
                                      <p:tavLst>
                                        <p:tav tm="0">
                                          <p:val>
                                            <p:strVal val="#ppt_x"/>
                                          </p:val>
                                        </p:tav>
                                        <p:tav tm="100000">
                                          <p:val>
                                            <p:strVal val="#ppt_x"/>
                                          </p:val>
                                        </p:tav>
                                      </p:tavLst>
                                    </p:anim>
                                    <p:anim calcmode="lin" valueType="num">
                                      <p:cBhvr>
                                        <p:cTn id="95"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1035"/>
                                        </p:tgtEl>
                                        <p:attrNameLst>
                                          <p:attrName>style.visibility</p:attrName>
                                        </p:attrNameLst>
                                      </p:cBhvr>
                                      <p:to>
                                        <p:strVal val="visible"/>
                                      </p:to>
                                    </p:set>
                                    <p:animEffect transition="in" filter="wipe(left)">
                                      <p:cBhvr>
                                        <p:cTn id="100" dur="500"/>
                                        <p:tgtEl>
                                          <p:spTgt spid="1035"/>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031"/>
                                        </p:tgtEl>
                                        <p:attrNameLst>
                                          <p:attrName>style.visibility</p:attrName>
                                        </p:attrNameLst>
                                      </p:cBhvr>
                                      <p:to>
                                        <p:strVal val="visible"/>
                                      </p:to>
                                    </p:set>
                                    <p:animEffect transition="in" filter="fade">
                                      <p:cBhvr>
                                        <p:cTn id="103" dur="500"/>
                                        <p:tgtEl>
                                          <p:spTgt spid="1031"/>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1025"/>
                                        </p:tgtEl>
                                        <p:attrNameLst>
                                          <p:attrName>style.visibility</p:attrName>
                                        </p:attrNameLst>
                                      </p:cBhvr>
                                      <p:to>
                                        <p:strVal val="visible"/>
                                      </p:to>
                                    </p:set>
                                    <p:anim calcmode="lin" valueType="num">
                                      <p:cBhvr>
                                        <p:cTn id="108" dur="500" fill="hold"/>
                                        <p:tgtEl>
                                          <p:spTgt spid="1025"/>
                                        </p:tgtEl>
                                        <p:attrNameLst>
                                          <p:attrName>ppt_w</p:attrName>
                                        </p:attrNameLst>
                                      </p:cBhvr>
                                      <p:tavLst>
                                        <p:tav tm="0">
                                          <p:val>
                                            <p:fltVal val="0"/>
                                          </p:val>
                                        </p:tav>
                                        <p:tav tm="100000">
                                          <p:val>
                                            <p:strVal val="#ppt_w"/>
                                          </p:val>
                                        </p:tav>
                                      </p:tavLst>
                                    </p:anim>
                                    <p:anim calcmode="lin" valueType="num">
                                      <p:cBhvr>
                                        <p:cTn id="109" dur="500" fill="hold"/>
                                        <p:tgtEl>
                                          <p:spTgt spid="1025"/>
                                        </p:tgtEl>
                                        <p:attrNameLst>
                                          <p:attrName>ppt_h</p:attrName>
                                        </p:attrNameLst>
                                      </p:cBhvr>
                                      <p:tavLst>
                                        <p:tav tm="0">
                                          <p:val>
                                            <p:fltVal val="0"/>
                                          </p:val>
                                        </p:tav>
                                        <p:tav tm="100000">
                                          <p:val>
                                            <p:strVal val="#ppt_h"/>
                                          </p:val>
                                        </p:tav>
                                      </p:tavLst>
                                    </p:anim>
                                    <p:animEffect transition="in" filter="fade">
                                      <p:cBhvr>
                                        <p:cTn id="110" dur="500"/>
                                        <p:tgtEl>
                                          <p:spTgt spid="1025"/>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1027"/>
                                        </p:tgtEl>
                                        <p:attrNameLst>
                                          <p:attrName>style.visibility</p:attrName>
                                        </p:attrNameLst>
                                      </p:cBhvr>
                                      <p:to>
                                        <p:strVal val="visible"/>
                                      </p:to>
                                    </p:set>
                                    <p:anim calcmode="lin" valueType="num">
                                      <p:cBhvr>
                                        <p:cTn id="115" dur="500" fill="hold"/>
                                        <p:tgtEl>
                                          <p:spTgt spid="1027"/>
                                        </p:tgtEl>
                                        <p:attrNameLst>
                                          <p:attrName>ppt_w</p:attrName>
                                        </p:attrNameLst>
                                      </p:cBhvr>
                                      <p:tavLst>
                                        <p:tav tm="0">
                                          <p:val>
                                            <p:fltVal val="0"/>
                                          </p:val>
                                        </p:tav>
                                        <p:tav tm="100000">
                                          <p:val>
                                            <p:strVal val="#ppt_w"/>
                                          </p:val>
                                        </p:tav>
                                      </p:tavLst>
                                    </p:anim>
                                    <p:anim calcmode="lin" valueType="num">
                                      <p:cBhvr>
                                        <p:cTn id="116" dur="500" fill="hold"/>
                                        <p:tgtEl>
                                          <p:spTgt spid="1027"/>
                                        </p:tgtEl>
                                        <p:attrNameLst>
                                          <p:attrName>ppt_h</p:attrName>
                                        </p:attrNameLst>
                                      </p:cBhvr>
                                      <p:tavLst>
                                        <p:tav tm="0">
                                          <p:val>
                                            <p:fltVal val="0"/>
                                          </p:val>
                                        </p:tav>
                                        <p:tav tm="100000">
                                          <p:val>
                                            <p:strVal val="#ppt_h"/>
                                          </p:val>
                                        </p:tav>
                                      </p:tavLst>
                                    </p:anim>
                                    <p:animEffect transition="in" filter="fade">
                                      <p:cBhvr>
                                        <p:cTn id="11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2" grpId="0"/>
      <p:bldP spid="63" grpId="0" animBg="1"/>
      <p:bldP spid="1024" grpId="0" animBg="1"/>
      <p:bldP spid="1025" grpId="0"/>
      <p:bldP spid="1027" grpId="0"/>
      <p:bldP spid="25" grpId="0" animBg="1"/>
      <p:bldP spid="27" grpId="0" animBg="1"/>
      <p:bldP spid="18" grpId="0"/>
      <p:bldP spid="21" grpId="0"/>
      <p:bldP spid="1031" grpId="0" animBg="1"/>
      <p:bldP spid="19" grpId="0"/>
      <p:bldP spid="29" grpId="0"/>
      <p:bldP spid="60" grpId="0"/>
      <p:bldP spid="61" grpId="0"/>
      <p:bldP spid="1030"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08A9B71-F4B6-B569-E5CB-1CFCAA197605}"/>
              </a:ext>
            </a:extLst>
          </p:cNvPr>
          <p:cNvSpPr txBox="1">
            <a:spLocks noChangeArrowheads="1"/>
          </p:cNvSpPr>
          <p:nvPr/>
        </p:nvSpPr>
        <p:spPr>
          <a:xfrm>
            <a:off x="66000" y="41275"/>
            <a:ext cx="12060000" cy="360000"/>
          </a:xfrm>
          <a:prstGeom prst="rect">
            <a:avLst/>
          </a:prstGeom>
          <a:ln w="3175" cmpd="dbl">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000" b="0" i="0" u="none" strike="noStrike" kern="1200" cap="none" spc="0" normalizeH="0" baseline="0" noProof="0" dirty="0">
                <a:ln>
                  <a:noFill/>
                </a:ln>
                <a:solidFill>
                  <a:srgbClr val="C00000"/>
                </a:solidFill>
                <a:effectLst/>
                <a:uLnTx/>
                <a:uFillTx/>
                <a:latin typeface="Comic Sans MS" panose="030F0702030302020204" pitchFamily="66" charset="0"/>
                <a:ea typeface="+mj-ea"/>
                <a:cs typeface="+mj-cs"/>
              </a:rPr>
              <a:t>     PIANO  PER  DUE  RETTE  FRONTALI  PARALLELE  NEL  PRIMO DIEDRO </a:t>
            </a:r>
          </a:p>
        </p:txBody>
      </p:sp>
      <p:sp>
        <p:nvSpPr>
          <p:cNvPr id="5" name="Callout: freccia in giù 4">
            <a:extLst>
              <a:ext uri="{FF2B5EF4-FFF2-40B4-BE49-F238E27FC236}">
                <a16:creationId xmlns:a16="http://schemas.microsoft.com/office/drawing/2014/main" id="{3E65A582-90C5-42E5-2EA0-8995286DB16C}"/>
              </a:ext>
            </a:extLst>
          </p:cNvPr>
          <p:cNvSpPr/>
          <p:nvPr/>
        </p:nvSpPr>
        <p:spPr>
          <a:xfrm>
            <a:off x="95115" y="442341"/>
            <a:ext cx="3131999" cy="755155"/>
          </a:xfrm>
          <a:prstGeom prst="downArrowCallout">
            <a:avLst/>
          </a:prstGeom>
          <a:solidFill>
            <a:srgbClr val="FFF2CC"/>
          </a:solid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Passaggio 2</a:t>
            </a:r>
          </a:p>
        </p:txBody>
      </p:sp>
      <p:sp>
        <p:nvSpPr>
          <p:cNvPr id="37" name="CasellaDiTesto 36">
            <a:hlinkClick r:id="rId3" action="ppaction://hlinksldjump"/>
            <a:extLst>
              <a:ext uri="{FF2B5EF4-FFF2-40B4-BE49-F238E27FC236}">
                <a16:creationId xmlns:a16="http://schemas.microsoft.com/office/drawing/2014/main" id="{D328E884-010A-D582-117B-10E1E9F84CD3}"/>
              </a:ext>
            </a:extLst>
          </p:cNvPr>
          <p:cNvSpPr txBox="1"/>
          <p:nvPr/>
        </p:nvSpPr>
        <p:spPr>
          <a:xfrm>
            <a:off x="10523001" y="40671"/>
            <a:ext cx="1611057" cy="360000"/>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Torna a Indice</a:t>
            </a:r>
          </a:p>
        </p:txBody>
      </p:sp>
      <p:cxnSp>
        <p:nvCxnSpPr>
          <p:cNvPr id="2" name="Connettore diritto 1">
            <a:extLst>
              <a:ext uri="{FF2B5EF4-FFF2-40B4-BE49-F238E27FC236}">
                <a16:creationId xmlns:a16="http://schemas.microsoft.com/office/drawing/2014/main" id="{BE7E6E6A-207E-4924-FF43-DF549CC6BC11}"/>
              </a:ext>
            </a:extLst>
          </p:cNvPr>
          <p:cNvCxnSpPr/>
          <p:nvPr/>
        </p:nvCxnSpPr>
        <p:spPr>
          <a:xfrm>
            <a:off x="0" y="6858000"/>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99677267-A711-684C-62B5-2A9084A3428F}"/>
              </a:ext>
            </a:extLst>
          </p:cNvPr>
          <p:cNvSpPr txBox="1"/>
          <p:nvPr/>
        </p:nvSpPr>
        <p:spPr>
          <a:xfrm>
            <a:off x="3310582" y="551165"/>
            <a:ext cx="877011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Esemplificazione grafica della ricerca e definizione di un piano passante per due rette frontali parallele collocate nel primo diedro </a:t>
            </a:r>
          </a:p>
        </p:txBody>
      </p:sp>
      <p:cxnSp>
        <p:nvCxnSpPr>
          <p:cNvPr id="26" name="Connettore diritto 25">
            <a:extLst>
              <a:ext uri="{FF2B5EF4-FFF2-40B4-BE49-F238E27FC236}">
                <a16:creationId xmlns:a16="http://schemas.microsoft.com/office/drawing/2014/main" id="{65B57F8F-3056-43B0-AD58-9CB9AFC93DAD}"/>
              </a:ext>
            </a:extLst>
          </p:cNvPr>
          <p:cNvCxnSpPr/>
          <p:nvPr/>
        </p:nvCxnSpPr>
        <p:spPr>
          <a:xfrm>
            <a:off x="3104" y="6861104"/>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060" name="CasellaDiTesto 2059">
            <a:extLst>
              <a:ext uri="{FF2B5EF4-FFF2-40B4-BE49-F238E27FC236}">
                <a16:creationId xmlns:a16="http://schemas.microsoft.com/office/drawing/2014/main" id="{9DFFC6B4-85C2-E294-6CC3-DB5D10C08387}"/>
              </a:ext>
            </a:extLst>
          </p:cNvPr>
          <p:cNvSpPr txBox="1"/>
          <p:nvPr/>
        </p:nvSpPr>
        <p:spPr>
          <a:xfrm>
            <a:off x="98592" y="3775462"/>
            <a:ext cx="3168000" cy="2031325"/>
          </a:xfrm>
          <a:prstGeom prst="rect">
            <a:avLst/>
          </a:prstGeom>
          <a:noFill/>
        </p:spPr>
        <p:txBody>
          <a:bodyPr wrap="square" rtlCol="0">
            <a:spAutoFit/>
          </a:bodyPr>
          <a:lstStyle/>
          <a:p>
            <a:pPr algn="ct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Poiché le tracce seconde delle rette sono improprie la traccia seconda del piano sarà una retta, parallela alle proiezioni di queste, applicata nel punto in cui la t</a:t>
            </a:r>
            <a:r>
              <a:rPr lang="it-IT" sz="1800" baseline="-250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1</a:t>
            </a:r>
            <a:r>
              <a:rPr lang="it-IT" sz="1800" dirty="0">
                <a:solidFill>
                  <a:srgbClr val="C00000"/>
                </a:solidFill>
                <a:effectLst/>
                <a:latin typeface="Symbol" panose="05050102010706020507" pitchFamily="18" charset="2"/>
                <a:ea typeface="Times New Roman" panose="02020603050405020304" pitchFamily="18" charset="0"/>
                <a:cs typeface="Arial" panose="020B0604020202020204" pitchFamily="34" charset="0"/>
              </a:rPr>
              <a:t>a </a:t>
            </a: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interseca la lt</a:t>
            </a:r>
            <a:endParaRPr lang="it-IT" dirty="0">
              <a:solidFill>
                <a:srgbClr val="C00000"/>
              </a:solidFill>
            </a:endParaRPr>
          </a:p>
        </p:txBody>
      </p:sp>
      <p:sp>
        <p:nvSpPr>
          <p:cNvPr id="2061" name="CasellaDiTesto 2060">
            <a:extLst>
              <a:ext uri="{FF2B5EF4-FFF2-40B4-BE49-F238E27FC236}">
                <a16:creationId xmlns:a16="http://schemas.microsoft.com/office/drawing/2014/main" id="{22DE8B3E-E5A9-6732-20F0-BE35BD88C44F}"/>
              </a:ext>
            </a:extLst>
          </p:cNvPr>
          <p:cNvSpPr txBox="1"/>
          <p:nvPr/>
        </p:nvSpPr>
        <p:spPr>
          <a:xfrm>
            <a:off x="144426" y="5999313"/>
            <a:ext cx="3168000" cy="646331"/>
          </a:xfrm>
          <a:prstGeom prst="rect">
            <a:avLst/>
          </a:prstGeom>
          <a:noFill/>
        </p:spPr>
        <p:txBody>
          <a:bodyPr wrap="square" rtlCol="0">
            <a:spAutoFit/>
          </a:bodyPr>
          <a:lstStyle/>
          <a:p>
            <a:pPr algn="ct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In questo modo si fissano le due tracce del piano.</a:t>
            </a:r>
            <a:endParaRPr lang="it-IT" dirty="0">
              <a:solidFill>
                <a:srgbClr val="C00000"/>
              </a:solidFill>
            </a:endParaRPr>
          </a:p>
        </p:txBody>
      </p:sp>
      <p:grpSp>
        <p:nvGrpSpPr>
          <p:cNvPr id="11" name="Gruppo 10">
            <a:extLst>
              <a:ext uri="{FF2B5EF4-FFF2-40B4-BE49-F238E27FC236}">
                <a16:creationId xmlns:a16="http://schemas.microsoft.com/office/drawing/2014/main" id="{3F514AE2-2D8B-0DCD-F4CB-0B279487C74E}"/>
              </a:ext>
            </a:extLst>
          </p:cNvPr>
          <p:cNvGrpSpPr/>
          <p:nvPr/>
        </p:nvGrpSpPr>
        <p:grpSpPr>
          <a:xfrm>
            <a:off x="3310582" y="1284287"/>
            <a:ext cx="8820150" cy="5399087"/>
            <a:chOff x="3310582" y="1284287"/>
            <a:chExt cx="8820150" cy="5399087"/>
          </a:xfrm>
        </p:grpSpPr>
        <p:sp>
          <p:nvSpPr>
            <p:cNvPr id="1059" name="AutoShape 4">
              <a:extLst>
                <a:ext uri="{FF2B5EF4-FFF2-40B4-BE49-F238E27FC236}">
                  <a16:creationId xmlns:a16="http://schemas.microsoft.com/office/drawing/2014/main" id="{1FAA5B85-8637-FA14-ED6D-CF04CBB39B73}"/>
                </a:ext>
              </a:extLst>
            </p:cNvPr>
            <p:cNvSpPr>
              <a:spLocks noChangeAspect="1" noChangeArrowheads="1" noTextEdit="1"/>
            </p:cNvSpPr>
            <p:nvPr/>
          </p:nvSpPr>
          <p:spPr bwMode="auto">
            <a:xfrm>
              <a:off x="3310582" y="1284287"/>
              <a:ext cx="8820150" cy="5399087"/>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60" name="Rectangle 6">
              <a:extLst>
                <a:ext uri="{FF2B5EF4-FFF2-40B4-BE49-F238E27FC236}">
                  <a16:creationId xmlns:a16="http://schemas.microsoft.com/office/drawing/2014/main" id="{6D3D959D-E91A-DD81-80A8-7A0CFCA89298}"/>
                </a:ext>
              </a:extLst>
            </p:cNvPr>
            <p:cNvSpPr>
              <a:spLocks noChangeArrowheads="1"/>
            </p:cNvSpPr>
            <p:nvPr/>
          </p:nvSpPr>
          <p:spPr bwMode="auto">
            <a:xfrm>
              <a:off x="4546608" y="1387283"/>
              <a:ext cx="62753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dirty="0">
                  <a:ln>
                    <a:noFill/>
                  </a:ln>
                  <a:solidFill>
                    <a:srgbClr val="C00000"/>
                  </a:solidFill>
                  <a:effectLst/>
                  <a:latin typeface="Comic Sans MS" panose="030F0702030302020204" pitchFamily="66" charset="0"/>
                </a:rPr>
                <a:t>Siano assegnate le proiezioni delle due rette frontali r(r', r") ed </a:t>
              </a:r>
              <a:r>
                <a:rPr kumimoji="0" lang="it-IT" altLang="it-IT" sz="1300" b="0" i="0" u="none" strike="noStrike" cap="none" normalizeH="0" baseline="0" dirty="0">
                  <a:ln>
                    <a:noFill/>
                  </a:ln>
                  <a:solidFill>
                    <a:srgbClr val="00B050"/>
                  </a:solidFill>
                  <a:effectLst/>
                  <a:latin typeface="Comic Sans MS" panose="030F0702030302020204" pitchFamily="66" charset="0"/>
                </a:rPr>
                <a:t>s(s',s") </a:t>
              </a:r>
              <a:r>
                <a:rPr kumimoji="0" lang="it-IT" altLang="it-IT" sz="1300" b="0" i="0" u="none" strike="noStrike" cap="none" normalizeH="0" baseline="0" dirty="0">
                  <a:ln>
                    <a:noFill/>
                  </a:ln>
                  <a:solidFill>
                    <a:srgbClr val="C00000"/>
                  </a:solidFill>
                  <a:effectLst/>
                  <a:latin typeface="Comic Sans MS" panose="030F0702030302020204" pitchFamily="66" charset="0"/>
                </a:rPr>
                <a:t>parallele</a:t>
              </a:r>
              <a:endParaRPr kumimoji="0" lang="it-IT" altLang="it-IT" sz="1800" b="0" i="0" u="none" strike="noStrike" cap="none" normalizeH="0" baseline="0" dirty="0">
                <a:ln>
                  <a:noFill/>
                </a:ln>
                <a:solidFill>
                  <a:srgbClr val="C00000"/>
                </a:solidFill>
                <a:effectLst/>
              </a:endParaRPr>
            </a:p>
          </p:txBody>
        </p:sp>
        <p:sp>
          <p:nvSpPr>
            <p:cNvPr id="1061" name="Rectangle 7">
              <a:extLst>
                <a:ext uri="{FF2B5EF4-FFF2-40B4-BE49-F238E27FC236}">
                  <a16:creationId xmlns:a16="http://schemas.microsoft.com/office/drawing/2014/main" id="{0021A132-4600-7699-CBC0-081C8DEF205C}"/>
                </a:ext>
              </a:extLst>
            </p:cNvPr>
            <p:cNvSpPr>
              <a:spLocks noChangeArrowheads="1"/>
            </p:cNvSpPr>
            <p:nvPr/>
          </p:nvSpPr>
          <p:spPr bwMode="auto">
            <a:xfrm>
              <a:off x="5697574" y="3790950"/>
              <a:ext cx="2083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rgbClr val="C00000"/>
                  </a:solidFill>
                  <a:effectLst/>
                  <a:latin typeface="Comic Sans MS" panose="030F0702030302020204" pitchFamily="66" charset="0"/>
                </a:rPr>
                <a:t>r"</a:t>
              </a:r>
              <a:endParaRPr kumimoji="0" lang="it-IT" altLang="it-IT" sz="1800" b="0" i="0" u="none" strike="noStrike" cap="none" normalizeH="0" baseline="0">
                <a:ln>
                  <a:noFill/>
                </a:ln>
                <a:solidFill>
                  <a:srgbClr val="C00000"/>
                </a:solidFill>
                <a:effectLst/>
              </a:endParaRPr>
            </a:p>
          </p:txBody>
        </p:sp>
        <p:sp>
          <p:nvSpPr>
            <p:cNvPr id="1062" name="Rectangle 8">
              <a:extLst>
                <a:ext uri="{FF2B5EF4-FFF2-40B4-BE49-F238E27FC236}">
                  <a16:creationId xmlns:a16="http://schemas.microsoft.com/office/drawing/2014/main" id="{3008EC4F-4540-AD04-FED1-C5919FA40797}"/>
                </a:ext>
              </a:extLst>
            </p:cNvPr>
            <p:cNvSpPr>
              <a:spLocks noChangeArrowheads="1"/>
            </p:cNvSpPr>
            <p:nvPr/>
          </p:nvSpPr>
          <p:spPr bwMode="auto">
            <a:xfrm>
              <a:off x="4473611" y="5868988"/>
              <a:ext cx="2003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rgbClr val="C00000"/>
                  </a:solidFill>
                  <a:effectLst/>
                  <a:latin typeface="Comic Sans MS" panose="030F0702030302020204" pitchFamily="66" charset="0"/>
                </a:rPr>
                <a:t>r'</a:t>
              </a:r>
              <a:endParaRPr kumimoji="0" lang="it-IT" altLang="it-IT" sz="1800" b="0" i="0" u="none" strike="noStrike" cap="none" normalizeH="0" baseline="0">
                <a:ln>
                  <a:noFill/>
                </a:ln>
                <a:solidFill>
                  <a:srgbClr val="C00000"/>
                </a:solidFill>
                <a:effectLst/>
              </a:endParaRPr>
            </a:p>
          </p:txBody>
        </p:sp>
        <p:sp>
          <p:nvSpPr>
            <p:cNvPr id="1063" name="Rectangle 9">
              <a:extLst>
                <a:ext uri="{FF2B5EF4-FFF2-40B4-BE49-F238E27FC236}">
                  <a16:creationId xmlns:a16="http://schemas.microsoft.com/office/drawing/2014/main" id="{28F10575-86AD-F2DA-18BF-FDB61DB97257}"/>
                </a:ext>
              </a:extLst>
            </p:cNvPr>
            <p:cNvSpPr>
              <a:spLocks noChangeArrowheads="1"/>
            </p:cNvSpPr>
            <p:nvPr/>
          </p:nvSpPr>
          <p:spPr bwMode="auto">
            <a:xfrm>
              <a:off x="8256624" y="3636963"/>
              <a:ext cx="2099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rgbClr val="00B050"/>
                  </a:solidFill>
                  <a:effectLst/>
                  <a:latin typeface="Comic Sans MS" panose="030F0702030302020204" pitchFamily="66" charset="0"/>
                </a:rPr>
                <a:t>s"</a:t>
              </a:r>
              <a:endParaRPr kumimoji="0" lang="it-IT" altLang="it-IT" sz="1800" b="0" i="0" u="none" strike="noStrike" cap="none" normalizeH="0" baseline="0">
                <a:ln>
                  <a:noFill/>
                </a:ln>
                <a:solidFill>
                  <a:srgbClr val="00B050"/>
                </a:solidFill>
                <a:effectLst/>
              </a:endParaRPr>
            </a:p>
          </p:txBody>
        </p:sp>
        <p:sp>
          <p:nvSpPr>
            <p:cNvPr id="1064" name="Rectangle 10">
              <a:extLst>
                <a:ext uri="{FF2B5EF4-FFF2-40B4-BE49-F238E27FC236}">
                  <a16:creationId xmlns:a16="http://schemas.microsoft.com/office/drawing/2014/main" id="{8E4817B6-DB20-A026-5FA7-310469D55E99}"/>
                </a:ext>
              </a:extLst>
            </p:cNvPr>
            <p:cNvSpPr>
              <a:spLocks noChangeArrowheads="1"/>
            </p:cNvSpPr>
            <p:nvPr/>
          </p:nvSpPr>
          <p:spPr bwMode="auto">
            <a:xfrm>
              <a:off x="7991511" y="5003800"/>
              <a:ext cx="2019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B050"/>
                  </a:solidFill>
                  <a:effectLst/>
                  <a:latin typeface="Comic Sans MS" panose="030F0702030302020204" pitchFamily="66" charset="0"/>
                </a:rPr>
                <a:t>s'</a:t>
              </a:r>
              <a:endParaRPr kumimoji="0" lang="it-IT" altLang="it-IT" sz="1800" b="0" i="0" u="none" strike="noStrike" cap="none" normalizeH="0" baseline="0" dirty="0">
                <a:ln>
                  <a:noFill/>
                </a:ln>
                <a:solidFill>
                  <a:srgbClr val="00B050"/>
                </a:solidFill>
                <a:effectLst/>
              </a:endParaRPr>
            </a:p>
          </p:txBody>
        </p:sp>
        <p:sp>
          <p:nvSpPr>
            <p:cNvPr id="1065" name="Rectangle 11">
              <a:extLst>
                <a:ext uri="{FF2B5EF4-FFF2-40B4-BE49-F238E27FC236}">
                  <a16:creationId xmlns:a16="http://schemas.microsoft.com/office/drawing/2014/main" id="{63B3A751-0478-6D76-31D7-705137E2822C}"/>
                </a:ext>
              </a:extLst>
            </p:cNvPr>
            <p:cNvSpPr>
              <a:spLocks noChangeArrowheads="1"/>
            </p:cNvSpPr>
            <p:nvPr/>
          </p:nvSpPr>
          <p:spPr bwMode="auto">
            <a:xfrm>
              <a:off x="3421099" y="1574800"/>
              <a:ext cx="5754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1" i="0" u="none" strike="noStrike" cap="none" normalizeH="0" baseline="0" dirty="0">
                  <a:ln>
                    <a:noFill/>
                  </a:ln>
                  <a:solidFill>
                    <a:srgbClr val="0000FF"/>
                  </a:solidFill>
                  <a:effectLst/>
                  <a:latin typeface="Comic Sans MS" panose="030F0702030302020204" pitchFamily="66" charset="0"/>
                </a:rPr>
                <a:t>Passo1</a:t>
              </a:r>
              <a:endParaRPr kumimoji="0" lang="it-IT" altLang="it-IT" sz="1400" b="0" i="0" u="none" strike="noStrike" cap="none" normalizeH="0" baseline="0" dirty="0">
                <a:ln>
                  <a:noFill/>
                </a:ln>
                <a:solidFill>
                  <a:schemeClr val="tx1"/>
                </a:solidFill>
                <a:effectLst/>
              </a:endParaRPr>
            </a:p>
          </p:txBody>
        </p:sp>
        <p:sp>
          <p:nvSpPr>
            <p:cNvPr id="1066" name="Rectangle 16">
              <a:extLst>
                <a:ext uri="{FF2B5EF4-FFF2-40B4-BE49-F238E27FC236}">
                  <a16:creationId xmlns:a16="http://schemas.microsoft.com/office/drawing/2014/main" id="{E2F71182-F435-0B12-E299-B450A6E9D1BB}"/>
                </a:ext>
              </a:extLst>
            </p:cNvPr>
            <p:cNvSpPr>
              <a:spLocks noChangeArrowheads="1"/>
            </p:cNvSpPr>
            <p:nvPr/>
          </p:nvSpPr>
          <p:spPr bwMode="auto">
            <a:xfrm>
              <a:off x="6950111" y="6146800"/>
              <a:ext cx="3366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FF"/>
                  </a:solidFill>
                  <a:effectLst/>
                  <a:latin typeface="Comic Sans MS" panose="030F0702030302020204" pitchFamily="66" charset="0"/>
                </a:rPr>
                <a:t>T</a:t>
              </a:r>
              <a:r>
                <a:rPr kumimoji="0" lang="it-IT" altLang="it-IT" sz="1800" b="0" i="0" u="none" strike="noStrike" cap="none" normalizeH="0" baseline="-25000" dirty="0">
                  <a:ln>
                    <a:noFill/>
                  </a:ln>
                  <a:solidFill>
                    <a:srgbClr val="0000FF"/>
                  </a:solidFill>
                  <a:effectLst/>
                  <a:latin typeface="Comic Sans MS" panose="030F0702030302020204" pitchFamily="66" charset="0"/>
                </a:rPr>
                <a:t>1</a:t>
              </a:r>
              <a:r>
                <a:rPr kumimoji="0" lang="it-IT" altLang="it-IT" sz="1800" b="0" i="0" u="none" strike="noStrike" cap="none" normalizeH="0" baseline="0" dirty="0">
                  <a:ln>
                    <a:noFill/>
                  </a:ln>
                  <a:solidFill>
                    <a:srgbClr val="0000FF"/>
                  </a:solidFill>
                  <a:effectLst/>
                  <a:latin typeface="Comic Sans MS" panose="030F0702030302020204" pitchFamily="66" charset="0"/>
                </a:rPr>
                <a:t>r</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067" name="Rectangle 19">
              <a:extLst>
                <a:ext uri="{FF2B5EF4-FFF2-40B4-BE49-F238E27FC236}">
                  <a16:creationId xmlns:a16="http://schemas.microsoft.com/office/drawing/2014/main" id="{62B6B3D1-368F-032D-3740-460006FD586F}"/>
                </a:ext>
              </a:extLst>
            </p:cNvPr>
            <p:cNvSpPr>
              <a:spLocks noChangeArrowheads="1"/>
            </p:cNvSpPr>
            <p:nvPr/>
          </p:nvSpPr>
          <p:spPr bwMode="auto">
            <a:xfrm>
              <a:off x="9682199" y="5262563"/>
              <a:ext cx="3382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FF"/>
                  </a:solidFill>
                  <a:effectLst/>
                  <a:latin typeface="Comic Sans MS" panose="030F0702030302020204" pitchFamily="66" charset="0"/>
                </a:rPr>
                <a:t>T</a:t>
              </a:r>
              <a:r>
                <a:rPr kumimoji="0" lang="it-IT" altLang="it-IT" sz="1800" b="0" i="0" u="none" strike="noStrike" cap="none" normalizeH="0" baseline="-25000" dirty="0">
                  <a:ln>
                    <a:noFill/>
                  </a:ln>
                  <a:solidFill>
                    <a:srgbClr val="0000FF"/>
                  </a:solidFill>
                  <a:effectLst/>
                  <a:latin typeface="Comic Sans MS" panose="030F0702030302020204" pitchFamily="66" charset="0"/>
                </a:rPr>
                <a:t>1</a:t>
              </a:r>
              <a:r>
                <a:rPr kumimoji="0" lang="it-IT" altLang="it-IT" sz="1800" b="0" i="0" u="none" strike="noStrike" cap="none" normalizeH="0" baseline="0" dirty="0">
                  <a:ln>
                    <a:noFill/>
                  </a:ln>
                  <a:solidFill>
                    <a:srgbClr val="0000FF"/>
                  </a:solidFill>
                  <a:effectLst/>
                  <a:latin typeface="Comic Sans MS" panose="030F0702030302020204" pitchFamily="66" charset="0"/>
                </a:rPr>
                <a:t>s</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068" name="Line 20">
              <a:extLst>
                <a:ext uri="{FF2B5EF4-FFF2-40B4-BE49-F238E27FC236}">
                  <a16:creationId xmlns:a16="http://schemas.microsoft.com/office/drawing/2014/main" id="{8B3C7E48-F71B-B0E4-6B05-AAF9614FD6DC}"/>
                </a:ext>
              </a:extLst>
            </p:cNvPr>
            <p:cNvSpPr>
              <a:spLocks noChangeShapeType="1"/>
            </p:cNvSpPr>
            <p:nvPr/>
          </p:nvSpPr>
          <p:spPr bwMode="auto">
            <a:xfrm flipH="1">
              <a:off x="3381411" y="2716213"/>
              <a:ext cx="8666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69" name="Line 21">
              <a:extLst>
                <a:ext uri="{FF2B5EF4-FFF2-40B4-BE49-F238E27FC236}">
                  <a16:creationId xmlns:a16="http://schemas.microsoft.com/office/drawing/2014/main" id="{DF99EF9E-CED8-8619-1A3B-C08767A9FFC8}"/>
                </a:ext>
              </a:extLst>
            </p:cNvPr>
            <p:cNvSpPr>
              <a:spLocks noChangeShapeType="1"/>
            </p:cNvSpPr>
            <p:nvPr/>
          </p:nvSpPr>
          <p:spPr bwMode="auto">
            <a:xfrm>
              <a:off x="3792574" y="2716213"/>
              <a:ext cx="3148013" cy="2203450"/>
            </a:xfrm>
            <a:prstGeom prst="line">
              <a:avLst/>
            </a:prstGeom>
            <a:noFill/>
            <a:ln w="0">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70" name="Line 22">
              <a:extLst>
                <a:ext uri="{FF2B5EF4-FFF2-40B4-BE49-F238E27FC236}">
                  <a16:creationId xmlns:a16="http://schemas.microsoft.com/office/drawing/2014/main" id="{322692FC-01BF-36C9-F6AB-1948060A117E}"/>
                </a:ext>
              </a:extLst>
            </p:cNvPr>
            <p:cNvSpPr>
              <a:spLocks noChangeShapeType="1"/>
            </p:cNvSpPr>
            <p:nvPr/>
          </p:nvSpPr>
          <p:spPr bwMode="auto">
            <a:xfrm>
              <a:off x="6581811" y="2716213"/>
              <a:ext cx="3146425" cy="2203450"/>
            </a:xfrm>
            <a:prstGeom prst="line">
              <a:avLst/>
            </a:prstGeom>
            <a:noFill/>
            <a:ln w="0">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71" name="Line 23">
              <a:extLst>
                <a:ext uri="{FF2B5EF4-FFF2-40B4-BE49-F238E27FC236}">
                  <a16:creationId xmlns:a16="http://schemas.microsoft.com/office/drawing/2014/main" id="{C71DA940-E304-074D-A465-F775BC0D7841}"/>
                </a:ext>
              </a:extLst>
            </p:cNvPr>
            <p:cNvSpPr>
              <a:spLocks noChangeShapeType="1"/>
            </p:cNvSpPr>
            <p:nvPr/>
          </p:nvSpPr>
          <p:spPr bwMode="auto">
            <a:xfrm>
              <a:off x="6940586" y="4919663"/>
              <a:ext cx="0" cy="122872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1072" name="Line 24">
              <a:extLst>
                <a:ext uri="{FF2B5EF4-FFF2-40B4-BE49-F238E27FC236}">
                  <a16:creationId xmlns:a16="http://schemas.microsoft.com/office/drawing/2014/main" id="{2F4E5DA7-D345-C865-7BAA-EB502F3833CC}"/>
                </a:ext>
              </a:extLst>
            </p:cNvPr>
            <p:cNvSpPr>
              <a:spLocks noChangeShapeType="1"/>
            </p:cNvSpPr>
            <p:nvPr/>
          </p:nvSpPr>
          <p:spPr bwMode="auto">
            <a:xfrm>
              <a:off x="9728236" y="4919663"/>
              <a:ext cx="0" cy="34925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grpSp>
          <p:nvGrpSpPr>
            <p:cNvPr id="1073" name="Gruppo 1072">
              <a:extLst>
                <a:ext uri="{FF2B5EF4-FFF2-40B4-BE49-F238E27FC236}">
                  <a16:creationId xmlns:a16="http://schemas.microsoft.com/office/drawing/2014/main" id="{7F960095-40FB-D980-7874-5E0BD0EE7468}"/>
                </a:ext>
              </a:extLst>
            </p:cNvPr>
            <p:cNvGrpSpPr/>
            <p:nvPr/>
          </p:nvGrpSpPr>
          <p:grpSpPr>
            <a:xfrm>
              <a:off x="4315469" y="2694190"/>
              <a:ext cx="362279" cy="418906"/>
              <a:chOff x="4325831" y="2664822"/>
              <a:chExt cx="362279" cy="418906"/>
            </a:xfrm>
          </p:grpSpPr>
          <p:sp>
            <p:nvSpPr>
              <p:cNvPr id="2053" name="Rectangle 17">
                <a:extLst>
                  <a:ext uri="{FF2B5EF4-FFF2-40B4-BE49-F238E27FC236}">
                    <a16:creationId xmlns:a16="http://schemas.microsoft.com/office/drawing/2014/main" id="{2D92E2CB-2B9D-A146-4F26-D5D22B6F13E4}"/>
                  </a:ext>
                </a:extLst>
              </p:cNvPr>
              <p:cNvSpPr>
                <a:spLocks noChangeArrowheads="1"/>
              </p:cNvSpPr>
              <p:nvPr/>
            </p:nvSpPr>
            <p:spPr bwMode="auto">
              <a:xfrm>
                <a:off x="4325831" y="2806729"/>
                <a:ext cx="3622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FF"/>
                    </a:solidFill>
                    <a:effectLst/>
                    <a:latin typeface="Comic Sans MS" panose="030F0702030302020204" pitchFamily="66" charset="0"/>
                  </a:rPr>
                  <a:t>T</a:t>
                </a:r>
                <a:r>
                  <a:rPr kumimoji="0" lang="it-IT" altLang="it-IT" sz="1800" b="0" i="0" u="none" strike="noStrike" cap="none" normalizeH="0" baseline="-25000" dirty="0">
                    <a:ln>
                      <a:noFill/>
                    </a:ln>
                    <a:solidFill>
                      <a:srgbClr val="0000FF"/>
                    </a:solidFill>
                    <a:effectLst/>
                    <a:latin typeface="Comic Sans MS" panose="030F0702030302020204" pitchFamily="66" charset="0"/>
                  </a:rPr>
                  <a:t>2</a:t>
                </a:r>
                <a:r>
                  <a:rPr kumimoji="0" lang="it-IT" altLang="it-IT" sz="1800" b="0" i="0" u="none" strike="noStrike" cap="none" normalizeH="0" baseline="0" dirty="0">
                    <a:ln>
                      <a:noFill/>
                    </a:ln>
                    <a:solidFill>
                      <a:srgbClr val="0000FF"/>
                    </a:solidFill>
                    <a:effectLst/>
                    <a:latin typeface="Comic Sans MS" panose="030F0702030302020204" pitchFamily="66" charset="0"/>
                  </a:rPr>
                  <a:t>r</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054" name="Rectangle 25">
                <a:extLst>
                  <a:ext uri="{FF2B5EF4-FFF2-40B4-BE49-F238E27FC236}">
                    <a16:creationId xmlns:a16="http://schemas.microsoft.com/office/drawing/2014/main" id="{88219B26-B627-6A38-B16D-61F80EFC723A}"/>
                  </a:ext>
                </a:extLst>
              </p:cNvPr>
              <p:cNvSpPr>
                <a:spLocks noChangeArrowheads="1"/>
              </p:cNvSpPr>
              <p:nvPr/>
            </p:nvSpPr>
            <p:spPr bwMode="auto">
              <a:xfrm>
                <a:off x="4504349" y="2664822"/>
                <a:ext cx="180000"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900" b="0" i="0" u="none" strike="noStrike" cap="none" normalizeH="0" baseline="0" dirty="0">
                    <a:ln>
                      <a:noFill/>
                    </a:ln>
                    <a:solidFill>
                      <a:srgbClr val="0000FF"/>
                    </a:solidFill>
                    <a:effectLst/>
                    <a:latin typeface="Symbol" panose="05050102010706020507" pitchFamily="18" charset="2"/>
                  </a:rPr>
                  <a:t>¥</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grpSp>
        <p:grpSp>
          <p:nvGrpSpPr>
            <p:cNvPr id="1074" name="Gruppo 1073">
              <a:extLst>
                <a:ext uri="{FF2B5EF4-FFF2-40B4-BE49-F238E27FC236}">
                  <a16:creationId xmlns:a16="http://schemas.microsoft.com/office/drawing/2014/main" id="{5E0C0028-1A8A-69C7-4766-EE0574890AD3}"/>
                </a:ext>
              </a:extLst>
            </p:cNvPr>
            <p:cNvGrpSpPr/>
            <p:nvPr/>
          </p:nvGrpSpPr>
          <p:grpSpPr>
            <a:xfrm>
              <a:off x="3972528" y="1489075"/>
              <a:ext cx="7992000" cy="336139"/>
              <a:chOff x="11523664" y="1489075"/>
              <a:chExt cx="6154287" cy="336139"/>
            </a:xfrm>
          </p:grpSpPr>
          <p:sp>
            <p:nvSpPr>
              <p:cNvPr id="2049" name="Rectangle 12">
                <a:extLst>
                  <a:ext uri="{FF2B5EF4-FFF2-40B4-BE49-F238E27FC236}">
                    <a16:creationId xmlns:a16="http://schemas.microsoft.com/office/drawing/2014/main" id="{430F0545-FE4A-AD8E-0E59-0816ECE4D7A0}"/>
                  </a:ext>
                </a:extLst>
              </p:cNvPr>
              <p:cNvSpPr>
                <a:spLocks noChangeArrowheads="1"/>
              </p:cNvSpPr>
              <p:nvPr/>
            </p:nvSpPr>
            <p:spPr bwMode="auto">
              <a:xfrm>
                <a:off x="11523664" y="1573214"/>
                <a:ext cx="6154287"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71450" marR="0" lvl="0" indent="-171450" algn="l" defTabSz="914400" rtl="0" eaLnBrk="0" fontAlgn="base" latinLnBrk="0" hangingPunct="0">
                  <a:lnSpc>
                    <a:spcPct val="100000"/>
                  </a:lnSpc>
                  <a:spcBef>
                    <a:spcPct val="0"/>
                  </a:spcBef>
                  <a:spcAft>
                    <a:spcPct val="0"/>
                  </a:spcAft>
                  <a:buClrTx/>
                  <a:buSzTx/>
                  <a:buFontTx/>
                  <a:buChar char="-"/>
                  <a:tabLst/>
                </a:pPr>
                <a:r>
                  <a:rPr kumimoji="0" lang="it-IT" altLang="it-IT" sz="1400" b="0" i="0" u="none" strike="noStrike" cap="none" normalizeH="0" baseline="0" dirty="0">
                    <a:ln>
                      <a:noFill/>
                    </a:ln>
                    <a:solidFill>
                      <a:srgbClr val="0000FF"/>
                    </a:solidFill>
                    <a:effectLst/>
                    <a:latin typeface="Comic Sans MS" panose="030F0702030302020204" pitchFamily="66" charset="0"/>
                  </a:rPr>
                  <a:t>Partendo dai piedi delle tracce si definiscono le tracce delle due rette (T</a:t>
                </a:r>
                <a:r>
                  <a:rPr kumimoji="0" lang="it-IT" altLang="it-IT" sz="1400" b="0" i="0" u="none" strike="noStrike" cap="none" normalizeH="0" baseline="-25000" dirty="0">
                    <a:ln>
                      <a:noFill/>
                    </a:ln>
                    <a:solidFill>
                      <a:srgbClr val="0000FF"/>
                    </a:solidFill>
                    <a:effectLst/>
                    <a:latin typeface="Comic Sans MS" panose="030F0702030302020204" pitchFamily="66" charset="0"/>
                  </a:rPr>
                  <a:t>1</a:t>
                </a:r>
                <a:r>
                  <a:rPr kumimoji="0" lang="it-IT" altLang="it-IT" sz="1400" b="0" i="0" u="none" strike="noStrike" cap="none" normalizeH="0" baseline="0" dirty="0">
                    <a:ln>
                      <a:noFill/>
                    </a:ln>
                    <a:solidFill>
                      <a:srgbClr val="0000FF"/>
                    </a:solidFill>
                    <a:effectLst/>
                    <a:latin typeface="Comic Sans MS" panose="030F0702030302020204" pitchFamily="66" charset="0"/>
                  </a:rPr>
                  <a:t>r;T</a:t>
                </a:r>
                <a:r>
                  <a:rPr kumimoji="0" lang="it-IT" altLang="it-IT" sz="1400" b="0" i="0" u="none" strike="noStrike" cap="none" normalizeH="0" baseline="-25000" dirty="0">
                    <a:ln>
                      <a:noFill/>
                    </a:ln>
                    <a:solidFill>
                      <a:srgbClr val="0000FF"/>
                    </a:solidFill>
                    <a:effectLst/>
                    <a:latin typeface="Comic Sans MS" panose="030F0702030302020204" pitchFamily="66" charset="0"/>
                  </a:rPr>
                  <a:t>2</a:t>
                </a:r>
                <a:r>
                  <a:rPr kumimoji="0" lang="it-IT" altLang="it-IT" sz="1400" b="0" i="0" u="none" strike="noStrike" cap="none" normalizeH="0" baseline="0" dirty="0">
                    <a:ln>
                      <a:noFill/>
                    </a:ln>
                    <a:solidFill>
                      <a:srgbClr val="0000FF"/>
                    </a:solidFill>
                    <a:effectLst/>
                    <a:latin typeface="Comic Sans MS" panose="030F0702030302020204" pitchFamily="66" charset="0"/>
                  </a:rPr>
                  <a:t>r) e (T</a:t>
                </a:r>
                <a:r>
                  <a:rPr kumimoji="0" lang="it-IT" altLang="it-IT" sz="1400" b="0" i="0" u="none" strike="noStrike" cap="none" normalizeH="0" baseline="-25000" dirty="0">
                    <a:ln>
                      <a:noFill/>
                    </a:ln>
                    <a:solidFill>
                      <a:srgbClr val="0000FF"/>
                    </a:solidFill>
                    <a:effectLst/>
                    <a:latin typeface="Comic Sans MS" panose="030F0702030302020204" pitchFamily="66" charset="0"/>
                  </a:rPr>
                  <a:t>1</a:t>
                </a:r>
                <a:r>
                  <a:rPr kumimoji="0" lang="it-IT" altLang="it-IT" sz="1400" b="0" i="0" u="none" strike="noStrike" cap="none" normalizeH="0" baseline="0" dirty="0">
                    <a:ln>
                      <a:noFill/>
                    </a:ln>
                    <a:solidFill>
                      <a:srgbClr val="0000FF"/>
                    </a:solidFill>
                    <a:effectLst/>
                    <a:latin typeface="Comic Sans MS" panose="030F0702030302020204" pitchFamily="66" charset="0"/>
                  </a:rPr>
                  <a:t>s;T</a:t>
                </a:r>
                <a:r>
                  <a:rPr kumimoji="0" lang="it-IT" altLang="it-IT" sz="1400" b="0" i="0" u="none" strike="noStrike" cap="none" normalizeH="0" baseline="-25000" dirty="0">
                    <a:ln>
                      <a:noFill/>
                    </a:ln>
                    <a:solidFill>
                      <a:srgbClr val="0000FF"/>
                    </a:solidFill>
                    <a:effectLst/>
                    <a:latin typeface="Comic Sans MS" panose="030F0702030302020204" pitchFamily="66" charset="0"/>
                  </a:rPr>
                  <a:t>2</a:t>
                </a:r>
                <a:r>
                  <a:rPr kumimoji="0" lang="it-IT" altLang="it-IT" sz="1400" b="0" i="0" u="none" strike="noStrike" cap="none" normalizeH="0" baseline="0" dirty="0">
                    <a:ln>
                      <a:noFill/>
                    </a:ln>
                    <a:solidFill>
                      <a:srgbClr val="0000FF"/>
                    </a:solidFill>
                    <a:effectLst/>
                    <a:latin typeface="Comic Sans MS" panose="030F0702030302020204" pitchFamily="66" charset="0"/>
                  </a:rPr>
                  <a:t>s)</a:t>
                </a:r>
                <a:endParaRPr kumimoji="0" lang="it-IT" altLang="it-IT" sz="1400" b="0" i="0" u="none" strike="noStrike" cap="none" normalizeH="0" baseline="0" dirty="0">
                  <a:ln>
                    <a:noFill/>
                  </a:ln>
                  <a:solidFill>
                    <a:schemeClr val="tx1"/>
                  </a:solidFill>
                  <a:effectLst/>
                </a:endParaRPr>
              </a:p>
            </p:txBody>
          </p:sp>
          <p:sp>
            <p:nvSpPr>
              <p:cNvPr id="2051" name="Rectangle 27">
                <a:extLst>
                  <a:ext uri="{FF2B5EF4-FFF2-40B4-BE49-F238E27FC236}">
                    <a16:creationId xmlns:a16="http://schemas.microsoft.com/office/drawing/2014/main" id="{8BC8B5CF-7719-F2D5-FA1D-5E28741D9FF3}"/>
                  </a:ext>
                </a:extLst>
              </p:cNvPr>
              <p:cNvSpPr>
                <a:spLocks noChangeArrowheads="1"/>
              </p:cNvSpPr>
              <p:nvPr/>
            </p:nvSpPr>
            <p:spPr bwMode="auto">
              <a:xfrm>
                <a:off x="16527901" y="1489075"/>
                <a:ext cx="1282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00FF"/>
                    </a:solidFill>
                    <a:effectLst/>
                    <a:latin typeface="Symbol" panose="05050102010706020507" pitchFamily="18" charset="2"/>
                  </a:rPr>
                  <a:t>¥</a:t>
                </a:r>
                <a:endParaRPr kumimoji="0" lang="it-IT" altLang="it-IT" sz="1400" b="0" i="0" u="none" strike="noStrike" cap="none" normalizeH="0" baseline="0" dirty="0">
                  <a:ln>
                    <a:noFill/>
                  </a:ln>
                  <a:solidFill>
                    <a:schemeClr val="tx1"/>
                  </a:solidFill>
                  <a:effectLst/>
                </a:endParaRPr>
              </a:p>
            </p:txBody>
          </p:sp>
          <p:sp>
            <p:nvSpPr>
              <p:cNvPr id="2052" name="Rectangle 28">
                <a:extLst>
                  <a:ext uri="{FF2B5EF4-FFF2-40B4-BE49-F238E27FC236}">
                    <a16:creationId xmlns:a16="http://schemas.microsoft.com/office/drawing/2014/main" id="{4DEF4DBC-5892-EDCD-9E25-DB4AB14D8232}"/>
                  </a:ext>
                </a:extLst>
              </p:cNvPr>
              <p:cNvSpPr>
                <a:spLocks noChangeArrowheads="1"/>
              </p:cNvSpPr>
              <p:nvPr/>
            </p:nvSpPr>
            <p:spPr bwMode="auto">
              <a:xfrm>
                <a:off x="17269263" y="1489075"/>
                <a:ext cx="1282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00FF"/>
                    </a:solidFill>
                    <a:effectLst/>
                    <a:latin typeface="Symbol" panose="05050102010706020507" pitchFamily="18" charset="2"/>
                  </a:rPr>
                  <a:t>¥</a:t>
                </a:r>
                <a:endParaRPr kumimoji="0" lang="it-IT" altLang="it-IT" sz="1400" b="0" i="0" u="none" strike="noStrike" cap="none" normalizeH="0" baseline="0" dirty="0">
                  <a:ln>
                    <a:noFill/>
                  </a:ln>
                  <a:solidFill>
                    <a:schemeClr val="tx1"/>
                  </a:solidFill>
                  <a:effectLst/>
                </a:endParaRPr>
              </a:p>
            </p:txBody>
          </p:sp>
        </p:grpSp>
        <p:grpSp>
          <p:nvGrpSpPr>
            <p:cNvPr id="1075" name="Gruppo 1074">
              <a:extLst>
                <a:ext uri="{FF2B5EF4-FFF2-40B4-BE49-F238E27FC236}">
                  <a16:creationId xmlns:a16="http://schemas.microsoft.com/office/drawing/2014/main" id="{C04EA3F5-54AF-2622-BE80-B1C93CBCEF78}"/>
                </a:ext>
              </a:extLst>
            </p:cNvPr>
            <p:cNvGrpSpPr/>
            <p:nvPr/>
          </p:nvGrpSpPr>
          <p:grpSpPr>
            <a:xfrm>
              <a:off x="4173192" y="1695118"/>
              <a:ext cx="7326708" cy="305931"/>
              <a:chOff x="11560653" y="1910556"/>
              <a:chExt cx="5641975" cy="305931"/>
            </a:xfrm>
          </p:grpSpPr>
          <p:sp>
            <p:nvSpPr>
              <p:cNvPr id="1084" name="Rectangle 13">
                <a:extLst>
                  <a:ext uri="{FF2B5EF4-FFF2-40B4-BE49-F238E27FC236}">
                    <a16:creationId xmlns:a16="http://schemas.microsoft.com/office/drawing/2014/main" id="{92052FE7-5CEF-16DE-2BAF-673B0239C8C5}"/>
                  </a:ext>
                </a:extLst>
              </p:cNvPr>
              <p:cNvSpPr>
                <a:spLocks noChangeArrowheads="1"/>
              </p:cNvSpPr>
              <p:nvPr/>
            </p:nvSpPr>
            <p:spPr bwMode="auto">
              <a:xfrm>
                <a:off x="11560653" y="2001043"/>
                <a:ext cx="56419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00FF"/>
                    </a:solidFill>
                    <a:effectLst/>
                    <a:latin typeface="Comic Sans MS" panose="030F0702030302020204" pitchFamily="66" charset="0"/>
                  </a:rPr>
                  <a:t>Le </a:t>
                </a:r>
                <a:r>
                  <a:rPr kumimoji="0" lang="it-IT" altLang="it-IT" sz="1400" i="0" u="none" strike="noStrike" cap="none" normalizeH="0" baseline="0" dirty="0">
                    <a:ln>
                      <a:noFill/>
                    </a:ln>
                    <a:solidFill>
                      <a:srgbClr val="0000FF"/>
                    </a:solidFill>
                    <a:effectLst/>
                    <a:latin typeface="Comic Sans MS" panose="030F0702030302020204" pitchFamily="66" charset="0"/>
                  </a:rPr>
                  <a:t>tracce</a:t>
                </a:r>
                <a:r>
                  <a:rPr kumimoji="0" lang="it-IT" altLang="it-IT" sz="1400" b="0" i="0" u="none" strike="noStrike" cap="none" normalizeH="0" baseline="0" dirty="0">
                    <a:ln>
                      <a:noFill/>
                    </a:ln>
                    <a:solidFill>
                      <a:srgbClr val="0000FF"/>
                    </a:solidFill>
                    <a:effectLst/>
                    <a:latin typeface="Comic Sans MS" panose="030F0702030302020204" pitchFamily="66" charset="0"/>
                  </a:rPr>
                  <a:t> seconde (T</a:t>
                </a:r>
                <a:r>
                  <a:rPr kumimoji="0" lang="it-IT" altLang="it-IT" sz="1400" b="0" i="0" u="none" strike="noStrike" cap="none" normalizeH="0" baseline="-25000" dirty="0">
                    <a:ln>
                      <a:noFill/>
                    </a:ln>
                    <a:solidFill>
                      <a:srgbClr val="0000FF"/>
                    </a:solidFill>
                    <a:effectLst/>
                    <a:latin typeface="Comic Sans MS" panose="030F0702030302020204" pitchFamily="66" charset="0"/>
                  </a:rPr>
                  <a:t>2</a:t>
                </a:r>
                <a:r>
                  <a:rPr kumimoji="0" lang="it-IT" altLang="it-IT" sz="1400" b="0" i="0" u="none" strike="noStrike" cap="none" normalizeH="0" baseline="0" dirty="0">
                    <a:ln>
                      <a:noFill/>
                    </a:ln>
                    <a:solidFill>
                      <a:srgbClr val="0000FF"/>
                    </a:solidFill>
                    <a:effectLst/>
                    <a:latin typeface="Comic Sans MS" panose="030F0702030302020204" pitchFamily="66" charset="0"/>
                  </a:rPr>
                  <a:t>r;T</a:t>
                </a:r>
                <a:r>
                  <a:rPr kumimoji="0" lang="it-IT" altLang="it-IT" sz="1400" b="0" i="0" u="none" strike="noStrike" cap="none" normalizeH="0" baseline="-25000" dirty="0">
                    <a:ln>
                      <a:noFill/>
                    </a:ln>
                    <a:solidFill>
                      <a:srgbClr val="0000FF"/>
                    </a:solidFill>
                    <a:effectLst/>
                    <a:latin typeface="Comic Sans MS" panose="030F0702030302020204" pitchFamily="66" charset="0"/>
                  </a:rPr>
                  <a:t>2</a:t>
                </a:r>
                <a:r>
                  <a:rPr kumimoji="0" lang="it-IT" altLang="it-IT" sz="1400" b="0" i="0" u="none" strike="noStrike" cap="none" normalizeH="0" baseline="0" dirty="0">
                    <a:ln>
                      <a:noFill/>
                    </a:ln>
                    <a:solidFill>
                      <a:srgbClr val="0000FF"/>
                    </a:solidFill>
                    <a:effectLst/>
                    <a:latin typeface="Comic Sans MS" panose="030F0702030302020204" pitchFamily="66" charset="0"/>
                  </a:rPr>
                  <a:t>s) sono improprie perché le rette r ed </a:t>
                </a:r>
                <a:r>
                  <a:rPr kumimoji="0" lang="it-IT" altLang="it-IT" sz="1400" b="0" i="0" u="none" strike="noStrike" cap="none" normalizeH="0" baseline="0" dirty="0">
                    <a:ln>
                      <a:noFill/>
                    </a:ln>
                    <a:solidFill>
                      <a:srgbClr val="00B050"/>
                    </a:solidFill>
                    <a:effectLst/>
                    <a:latin typeface="Comic Sans MS" panose="030F0702030302020204" pitchFamily="66" charset="0"/>
                  </a:rPr>
                  <a:t>s</a:t>
                </a:r>
                <a:r>
                  <a:rPr kumimoji="0" lang="it-IT" altLang="it-IT" sz="1400" b="0" i="0" u="none" strike="noStrike" cap="none" normalizeH="0" baseline="0" dirty="0">
                    <a:ln>
                      <a:noFill/>
                    </a:ln>
                    <a:solidFill>
                      <a:srgbClr val="0000FF"/>
                    </a:solidFill>
                    <a:effectLst/>
                    <a:latin typeface="Comic Sans MS" panose="030F0702030302020204" pitchFamily="66" charset="0"/>
                  </a:rPr>
                  <a:t> sono parallele a</a:t>
                </a:r>
                <a:endParaRPr kumimoji="0" lang="it-IT" altLang="it-IT" sz="1400" b="0" i="0" u="none" strike="noStrike" cap="none" normalizeH="0" baseline="0" dirty="0">
                  <a:ln>
                    <a:noFill/>
                  </a:ln>
                  <a:solidFill>
                    <a:schemeClr val="tx1"/>
                  </a:solidFill>
                  <a:effectLst/>
                </a:endParaRPr>
              </a:p>
            </p:txBody>
          </p:sp>
          <p:sp>
            <p:nvSpPr>
              <p:cNvPr id="1085" name="Rectangle 14">
                <a:extLst>
                  <a:ext uri="{FF2B5EF4-FFF2-40B4-BE49-F238E27FC236}">
                    <a16:creationId xmlns:a16="http://schemas.microsoft.com/office/drawing/2014/main" id="{A465F371-81AE-5F10-81CD-86AADE0D161D}"/>
                  </a:ext>
                </a:extLst>
              </p:cNvPr>
              <p:cNvSpPr>
                <a:spLocks noChangeArrowheads="1"/>
              </p:cNvSpPr>
              <p:nvPr/>
            </p:nvSpPr>
            <p:spPr bwMode="auto">
              <a:xfrm>
                <a:off x="16762993" y="1975182"/>
                <a:ext cx="1426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00FF"/>
                    </a:solidFill>
                    <a:effectLst/>
                    <a:latin typeface="Symbol" panose="05050102010706020507" pitchFamily="18" charset="2"/>
                  </a:rPr>
                  <a:t> p</a:t>
                </a:r>
                <a:endParaRPr kumimoji="0" lang="it-IT" altLang="it-IT" sz="1400" b="0" i="0" u="none" strike="noStrike" cap="none" normalizeH="0" baseline="0" dirty="0">
                  <a:ln>
                    <a:noFill/>
                  </a:ln>
                  <a:solidFill>
                    <a:schemeClr val="tx1"/>
                  </a:solidFill>
                  <a:effectLst/>
                </a:endParaRPr>
              </a:p>
            </p:txBody>
          </p:sp>
          <p:sp>
            <p:nvSpPr>
              <p:cNvPr id="1086" name="Rectangle 15">
                <a:extLst>
                  <a:ext uri="{FF2B5EF4-FFF2-40B4-BE49-F238E27FC236}">
                    <a16:creationId xmlns:a16="http://schemas.microsoft.com/office/drawing/2014/main" id="{6B7E599B-BCA0-CF8C-B6D1-CE14F6F6E4A5}"/>
                  </a:ext>
                </a:extLst>
              </p:cNvPr>
              <p:cNvSpPr>
                <a:spLocks noChangeArrowheads="1"/>
              </p:cNvSpPr>
              <p:nvPr/>
            </p:nvSpPr>
            <p:spPr bwMode="auto">
              <a:xfrm>
                <a:off x="16903167" y="2029157"/>
                <a:ext cx="73738" cy="14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25000" dirty="0">
                    <a:ln>
                      <a:noFill/>
                    </a:ln>
                    <a:solidFill>
                      <a:srgbClr val="0000FF"/>
                    </a:solidFill>
                    <a:effectLst/>
                    <a:latin typeface="Comic Sans MS" panose="030F0702030302020204" pitchFamily="66" charset="0"/>
                  </a:rPr>
                  <a:t>2</a:t>
                </a:r>
                <a:endParaRPr kumimoji="0" lang="it-IT" altLang="it-IT" sz="1400" b="0" i="0" u="none" strike="noStrike" cap="none" normalizeH="0" baseline="-25000" dirty="0">
                  <a:ln>
                    <a:noFill/>
                  </a:ln>
                  <a:solidFill>
                    <a:schemeClr val="tx1"/>
                  </a:solidFill>
                  <a:effectLst/>
                </a:endParaRPr>
              </a:p>
            </p:txBody>
          </p:sp>
          <p:sp>
            <p:nvSpPr>
              <p:cNvPr id="1087" name="Rectangle 29">
                <a:extLst>
                  <a:ext uri="{FF2B5EF4-FFF2-40B4-BE49-F238E27FC236}">
                    <a16:creationId xmlns:a16="http://schemas.microsoft.com/office/drawing/2014/main" id="{F7FA0D93-19CC-278A-FD33-CDD4201B3F0A}"/>
                  </a:ext>
                </a:extLst>
              </p:cNvPr>
              <p:cNvSpPr>
                <a:spLocks noChangeArrowheads="1"/>
              </p:cNvSpPr>
              <p:nvPr/>
            </p:nvSpPr>
            <p:spPr bwMode="auto">
              <a:xfrm>
                <a:off x="12918203" y="1910556"/>
                <a:ext cx="1282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00FF"/>
                    </a:solidFill>
                    <a:effectLst/>
                    <a:latin typeface="Symbol" panose="05050102010706020507" pitchFamily="18" charset="2"/>
                  </a:rPr>
                  <a:t>¥</a:t>
                </a:r>
                <a:endParaRPr kumimoji="0" lang="it-IT" altLang="it-IT" sz="1400" b="0" i="0" u="none" strike="noStrike" cap="none" normalizeH="0" baseline="0" dirty="0">
                  <a:ln>
                    <a:noFill/>
                  </a:ln>
                  <a:solidFill>
                    <a:schemeClr val="tx1"/>
                  </a:solidFill>
                  <a:effectLst/>
                </a:endParaRPr>
              </a:p>
            </p:txBody>
          </p:sp>
          <p:sp>
            <p:nvSpPr>
              <p:cNvPr id="2048" name="Rectangle 30">
                <a:extLst>
                  <a:ext uri="{FF2B5EF4-FFF2-40B4-BE49-F238E27FC236}">
                    <a16:creationId xmlns:a16="http://schemas.microsoft.com/office/drawing/2014/main" id="{EA63FD3D-4210-B57C-2B69-9B3224BC7EF0}"/>
                  </a:ext>
                </a:extLst>
              </p:cNvPr>
              <p:cNvSpPr>
                <a:spLocks noChangeArrowheads="1"/>
              </p:cNvSpPr>
              <p:nvPr/>
            </p:nvSpPr>
            <p:spPr bwMode="auto">
              <a:xfrm>
                <a:off x="13193314" y="1915319"/>
                <a:ext cx="1282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00FF"/>
                    </a:solidFill>
                    <a:effectLst/>
                    <a:latin typeface="Symbol" panose="05050102010706020507" pitchFamily="18" charset="2"/>
                  </a:rPr>
                  <a:t>¥</a:t>
                </a:r>
                <a:endParaRPr kumimoji="0" lang="it-IT" altLang="it-IT" sz="1400" b="0" i="0" u="none" strike="noStrike" cap="none" normalizeH="0" baseline="0" dirty="0">
                  <a:ln>
                    <a:noFill/>
                  </a:ln>
                  <a:solidFill>
                    <a:schemeClr val="tx1"/>
                  </a:solidFill>
                  <a:effectLst/>
                </a:endParaRPr>
              </a:p>
            </p:txBody>
          </p:sp>
        </p:grpSp>
        <p:sp>
          <p:nvSpPr>
            <p:cNvPr id="1076" name="Line 31">
              <a:extLst>
                <a:ext uri="{FF2B5EF4-FFF2-40B4-BE49-F238E27FC236}">
                  <a16:creationId xmlns:a16="http://schemas.microsoft.com/office/drawing/2014/main" id="{37A0B47D-42EF-A0FE-2A8A-B1A00B2035A0}"/>
                </a:ext>
              </a:extLst>
            </p:cNvPr>
            <p:cNvSpPr>
              <a:spLocks noChangeShapeType="1"/>
            </p:cNvSpPr>
            <p:nvPr/>
          </p:nvSpPr>
          <p:spPr bwMode="auto">
            <a:xfrm flipH="1">
              <a:off x="3381411" y="6148388"/>
              <a:ext cx="3559175" cy="0"/>
            </a:xfrm>
            <a:prstGeom prst="line">
              <a:avLst/>
            </a:prstGeom>
            <a:noFill/>
            <a:ln w="0">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77" name="Line 32">
              <a:extLst>
                <a:ext uri="{FF2B5EF4-FFF2-40B4-BE49-F238E27FC236}">
                  <a16:creationId xmlns:a16="http://schemas.microsoft.com/office/drawing/2014/main" id="{F9A35FBF-F6F9-9A1C-57FA-03A498BE53C1}"/>
                </a:ext>
              </a:extLst>
            </p:cNvPr>
            <p:cNvSpPr>
              <a:spLocks noChangeShapeType="1"/>
            </p:cNvSpPr>
            <p:nvPr/>
          </p:nvSpPr>
          <p:spPr bwMode="auto">
            <a:xfrm flipH="1">
              <a:off x="3381411" y="5268913"/>
              <a:ext cx="6346825" cy="0"/>
            </a:xfrm>
            <a:prstGeom prst="line">
              <a:avLst/>
            </a:prstGeom>
            <a:noFill/>
            <a:ln w="0">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78" name="Rectangle 33">
              <a:extLst>
                <a:ext uri="{FF2B5EF4-FFF2-40B4-BE49-F238E27FC236}">
                  <a16:creationId xmlns:a16="http://schemas.microsoft.com/office/drawing/2014/main" id="{44D34641-ADA1-72D1-1002-7C25BBCE8FB6}"/>
                </a:ext>
              </a:extLst>
            </p:cNvPr>
            <p:cNvSpPr>
              <a:spLocks noChangeArrowheads="1"/>
            </p:cNvSpPr>
            <p:nvPr/>
          </p:nvSpPr>
          <p:spPr bwMode="auto">
            <a:xfrm>
              <a:off x="3381411" y="1363663"/>
              <a:ext cx="8666163" cy="5313362"/>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79" name="Rectangle 34">
              <a:extLst>
                <a:ext uri="{FF2B5EF4-FFF2-40B4-BE49-F238E27FC236}">
                  <a16:creationId xmlns:a16="http://schemas.microsoft.com/office/drawing/2014/main" id="{B3127383-D51A-20B3-859E-F68B776690CD}"/>
                </a:ext>
              </a:extLst>
            </p:cNvPr>
            <p:cNvSpPr>
              <a:spLocks noChangeArrowheads="1"/>
            </p:cNvSpPr>
            <p:nvPr/>
          </p:nvSpPr>
          <p:spPr bwMode="auto">
            <a:xfrm>
              <a:off x="3541749" y="4649788"/>
              <a:ext cx="1715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C00000"/>
                  </a:solidFill>
                  <a:effectLst/>
                  <a:latin typeface="Comic Sans MS" panose="030F0702030302020204" pitchFamily="66" charset="0"/>
                </a:rPr>
                <a:t>lt</a:t>
              </a:r>
              <a:endParaRPr kumimoji="0" lang="it-IT" altLang="it-IT" sz="1800" b="0" i="0" u="none" strike="noStrike" cap="none" normalizeH="0" baseline="0" dirty="0">
                <a:ln>
                  <a:noFill/>
                </a:ln>
                <a:solidFill>
                  <a:srgbClr val="C00000"/>
                </a:solidFill>
                <a:effectLst/>
              </a:endParaRPr>
            </a:p>
          </p:txBody>
        </p:sp>
        <p:sp>
          <p:nvSpPr>
            <p:cNvPr id="1080" name="Line 35">
              <a:extLst>
                <a:ext uri="{FF2B5EF4-FFF2-40B4-BE49-F238E27FC236}">
                  <a16:creationId xmlns:a16="http://schemas.microsoft.com/office/drawing/2014/main" id="{30200849-A2E1-D18E-CD61-9D13C9F004B7}"/>
                </a:ext>
              </a:extLst>
            </p:cNvPr>
            <p:cNvSpPr>
              <a:spLocks noChangeShapeType="1"/>
            </p:cNvSpPr>
            <p:nvPr/>
          </p:nvSpPr>
          <p:spPr bwMode="auto">
            <a:xfrm>
              <a:off x="3424274" y="4919663"/>
              <a:ext cx="8572500" cy="0"/>
            </a:xfrm>
            <a:prstGeom prst="line">
              <a:avLst/>
            </a:prstGeom>
            <a:noFill/>
            <a:ln w="0">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grpSp>
          <p:nvGrpSpPr>
            <p:cNvPr id="1081" name="Gruppo 1080">
              <a:extLst>
                <a:ext uri="{FF2B5EF4-FFF2-40B4-BE49-F238E27FC236}">
                  <a16:creationId xmlns:a16="http://schemas.microsoft.com/office/drawing/2014/main" id="{43B0DEF1-167C-E05C-283D-444FDED1F4F0}"/>
                </a:ext>
              </a:extLst>
            </p:cNvPr>
            <p:cNvGrpSpPr/>
            <p:nvPr/>
          </p:nvGrpSpPr>
          <p:grpSpPr>
            <a:xfrm>
              <a:off x="6989422" y="2651626"/>
              <a:ext cx="363882" cy="417332"/>
              <a:chOff x="4477047" y="2796170"/>
              <a:chExt cx="363882" cy="417332"/>
            </a:xfrm>
          </p:grpSpPr>
          <p:sp>
            <p:nvSpPr>
              <p:cNvPr id="1082" name="Rectangle 17">
                <a:extLst>
                  <a:ext uri="{FF2B5EF4-FFF2-40B4-BE49-F238E27FC236}">
                    <a16:creationId xmlns:a16="http://schemas.microsoft.com/office/drawing/2014/main" id="{85B8DF86-D572-9C4C-C1FF-5432AF0CF246}"/>
                  </a:ext>
                </a:extLst>
              </p:cNvPr>
              <p:cNvSpPr>
                <a:spLocks noChangeArrowheads="1"/>
              </p:cNvSpPr>
              <p:nvPr/>
            </p:nvSpPr>
            <p:spPr bwMode="auto">
              <a:xfrm>
                <a:off x="4477047" y="2936503"/>
                <a:ext cx="3638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FF"/>
                    </a:solidFill>
                    <a:effectLst/>
                    <a:latin typeface="Comic Sans MS" panose="030F0702030302020204" pitchFamily="66" charset="0"/>
                  </a:rPr>
                  <a:t>T</a:t>
                </a:r>
                <a:r>
                  <a:rPr kumimoji="0" lang="it-IT" altLang="it-IT" sz="1800" b="0" i="0" u="none" strike="noStrike" cap="none" normalizeH="0" baseline="-25000" dirty="0">
                    <a:ln>
                      <a:noFill/>
                    </a:ln>
                    <a:solidFill>
                      <a:srgbClr val="0000FF"/>
                    </a:solidFill>
                    <a:effectLst/>
                    <a:latin typeface="Comic Sans MS" panose="030F0702030302020204" pitchFamily="66" charset="0"/>
                  </a:rPr>
                  <a:t>2</a:t>
                </a:r>
                <a:r>
                  <a:rPr kumimoji="0" lang="it-IT" altLang="it-IT" sz="1800" b="0" i="0" u="none" strike="noStrike" cap="none" normalizeH="0" dirty="0">
                    <a:ln>
                      <a:noFill/>
                    </a:ln>
                    <a:solidFill>
                      <a:srgbClr val="0000FF"/>
                    </a:solidFill>
                    <a:effectLst/>
                    <a:latin typeface="Comic Sans MS" panose="030F0702030302020204" pitchFamily="66" charset="0"/>
                  </a:rPr>
                  <a:t>s</a:t>
                </a:r>
                <a:endParaRPr kumimoji="0" lang="it-IT" altLang="it-IT" sz="1800" b="0" i="0" u="none" strike="noStrike" cap="none" normalizeH="0" dirty="0">
                  <a:ln>
                    <a:noFill/>
                  </a:ln>
                  <a:solidFill>
                    <a:schemeClr val="tx1"/>
                  </a:solidFill>
                  <a:effectLst/>
                  <a:latin typeface="Arial" panose="020B0604020202020204" pitchFamily="34" charset="0"/>
                </a:endParaRPr>
              </a:p>
            </p:txBody>
          </p:sp>
          <p:sp>
            <p:nvSpPr>
              <p:cNvPr id="1083" name="Rectangle 25">
                <a:extLst>
                  <a:ext uri="{FF2B5EF4-FFF2-40B4-BE49-F238E27FC236}">
                    <a16:creationId xmlns:a16="http://schemas.microsoft.com/office/drawing/2014/main" id="{9DCF0F6F-A006-CDD8-16EF-651AF8E77F28}"/>
                  </a:ext>
                </a:extLst>
              </p:cNvPr>
              <p:cNvSpPr>
                <a:spLocks noChangeArrowheads="1"/>
              </p:cNvSpPr>
              <p:nvPr/>
            </p:nvSpPr>
            <p:spPr bwMode="auto">
              <a:xfrm>
                <a:off x="4635530" y="2796170"/>
                <a:ext cx="180000"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900" b="0" i="0" u="none" strike="noStrike" cap="none" normalizeH="0" baseline="0" dirty="0">
                    <a:ln>
                      <a:noFill/>
                    </a:ln>
                    <a:solidFill>
                      <a:srgbClr val="0000FF"/>
                    </a:solidFill>
                    <a:effectLst/>
                    <a:latin typeface="Symbol" panose="05050102010706020507" pitchFamily="18" charset="2"/>
                  </a:rPr>
                  <a:t>¥</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grpSp>
      </p:grpSp>
      <p:cxnSp>
        <p:nvCxnSpPr>
          <p:cNvPr id="2063" name="Connettore diritto 2062">
            <a:extLst>
              <a:ext uri="{FF2B5EF4-FFF2-40B4-BE49-F238E27FC236}">
                <a16:creationId xmlns:a16="http://schemas.microsoft.com/office/drawing/2014/main" id="{757BC910-748E-5A5E-B6C4-87B944051A6C}"/>
              </a:ext>
            </a:extLst>
          </p:cNvPr>
          <p:cNvCxnSpPr>
            <a:cxnSpLocks/>
          </p:cNvCxnSpPr>
          <p:nvPr/>
        </p:nvCxnSpPr>
        <p:spPr>
          <a:xfrm flipV="1">
            <a:off x="6919040" y="5268913"/>
            <a:ext cx="2787651" cy="8794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2929BC63-6B36-9575-C9B1-95F12A0A427C}"/>
              </a:ext>
            </a:extLst>
          </p:cNvPr>
          <p:cNvSpPr txBox="1"/>
          <p:nvPr/>
        </p:nvSpPr>
        <p:spPr>
          <a:xfrm>
            <a:off x="1843054" y="2769249"/>
            <a:ext cx="1272088" cy="369332"/>
          </a:xfrm>
          <a:prstGeom prst="rect">
            <a:avLst/>
          </a:prstGeom>
          <a:solidFill>
            <a:schemeClr val="accent4">
              <a:lumMod val="20000"/>
              <a:lumOff val="80000"/>
            </a:schemeClr>
          </a:solidFill>
          <a:ln w="3175">
            <a:solidFill>
              <a:srgbClr val="C00000"/>
            </a:solidFill>
          </a:ln>
        </p:spPr>
        <p:txBody>
          <a:bodyPr wrap="square" rtlCol="0">
            <a:spAutoFit/>
          </a:bodyPr>
          <a:lstStyle/>
          <a:p>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 </a:t>
            </a:r>
            <a:r>
              <a:rPr lang="it-IT" sz="1800" dirty="0">
                <a:solidFill>
                  <a:srgbClr val="5450EE"/>
                </a:solidFill>
                <a:effectLst/>
                <a:latin typeface="Comic Sans MS" panose="030F0702030302020204" pitchFamily="66" charset="0"/>
                <a:ea typeface="Times New Roman" panose="02020603050405020304" pitchFamily="18" charset="0"/>
                <a:cs typeface="Arial" panose="020B0604020202020204" pitchFamily="34" charset="0"/>
              </a:rPr>
              <a:t>(T</a:t>
            </a:r>
            <a:r>
              <a:rPr lang="it-IT" sz="1800" baseline="-25000" dirty="0">
                <a:solidFill>
                  <a:srgbClr val="5450EE"/>
                </a:solidFill>
                <a:effectLst/>
                <a:latin typeface="Comic Sans MS" panose="030F0702030302020204" pitchFamily="66" charset="0"/>
                <a:ea typeface="Times New Roman" panose="02020603050405020304" pitchFamily="18" charset="0"/>
                <a:cs typeface="Arial" panose="020B0604020202020204" pitchFamily="34" charset="0"/>
              </a:rPr>
              <a:t>1</a:t>
            </a:r>
            <a:r>
              <a:rPr lang="it-IT" sz="1800" dirty="0">
                <a:solidFill>
                  <a:srgbClr val="5450EE"/>
                </a:solidFill>
                <a:effectLst/>
                <a:latin typeface="Comic Sans MS" panose="030F0702030302020204" pitchFamily="66" charset="0"/>
                <a:ea typeface="Times New Roman" panose="02020603050405020304" pitchFamily="18" charset="0"/>
                <a:cs typeface="Arial" panose="020B0604020202020204" pitchFamily="34" charset="0"/>
              </a:rPr>
              <a:t>r +T</a:t>
            </a:r>
            <a:r>
              <a:rPr lang="it-IT" sz="1800" baseline="-25000" dirty="0">
                <a:solidFill>
                  <a:srgbClr val="5450EE"/>
                </a:solidFill>
                <a:effectLst/>
                <a:latin typeface="Comic Sans MS" panose="030F0702030302020204" pitchFamily="66" charset="0"/>
                <a:ea typeface="Times New Roman" panose="02020603050405020304" pitchFamily="18" charset="0"/>
                <a:cs typeface="Arial" panose="020B0604020202020204" pitchFamily="34" charset="0"/>
              </a:rPr>
              <a:t>1</a:t>
            </a:r>
            <a:r>
              <a:rPr lang="it-IT" sz="1800" dirty="0">
                <a:solidFill>
                  <a:srgbClr val="5450EE"/>
                </a:solidFill>
                <a:effectLst/>
                <a:latin typeface="Comic Sans MS" panose="030F0702030302020204" pitchFamily="66" charset="0"/>
                <a:ea typeface="Times New Roman" panose="02020603050405020304" pitchFamily="18" charset="0"/>
                <a:cs typeface="Arial" panose="020B0604020202020204" pitchFamily="34" charset="0"/>
              </a:rPr>
              <a:t>s)</a:t>
            </a:r>
            <a:endParaRPr lang="it-IT" dirty="0"/>
          </a:p>
        </p:txBody>
      </p:sp>
      <p:cxnSp>
        <p:nvCxnSpPr>
          <p:cNvPr id="7" name="Connettore 2 6">
            <a:extLst>
              <a:ext uri="{FF2B5EF4-FFF2-40B4-BE49-F238E27FC236}">
                <a16:creationId xmlns:a16="http://schemas.microsoft.com/office/drawing/2014/main" id="{C735E637-D8E3-5983-146D-1E0062A03B88}"/>
              </a:ext>
            </a:extLst>
          </p:cNvPr>
          <p:cNvCxnSpPr>
            <a:cxnSpLocks/>
            <a:stCxn id="3" idx="3"/>
          </p:cNvCxnSpPr>
          <p:nvPr/>
        </p:nvCxnSpPr>
        <p:spPr>
          <a:xfrm>
            <a:off x="3115142" y="2953915"/>
            <a:ext cx="5351476" cy="2661847"/>
          </a:xfrm>
          <a:prstGeom prst="straightConnector1">
            <a:avLst/>
          </a:prstGeom>
          <a:ln w="31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4" name="Gruppo 13">
            <a:extLst>
              <a:ext uri="{FF2B5EF4-FFF2-40B4-BE49-F238E27FC236}">
                <a16:creationId xmlns:a16="http://schemas.microsoft.com/office/drawing/2014/main" id="{6C22AD2F-A4A1-ECCC-7A6D-B27A2A585B93}"/>
              </a:ext>
            </a:extLst>
          </p:cNvPr>
          <p:cNvGrpSpPr/>
          <p:nvPr/>
        </p:nvGrpSpPr>
        <p:grpSpPr>
          <a:xfrm>
            <a:off x="95115" y="1387283"/>
            <a:ext cx="3132000" cy="2324391"/>
            <a:chOff x="95115" y="1387283"/>
            <a:chExt cx="3132000" cy="2324391"/>
          </a:xfrm>
        </p:grpSpPr>
        <p:sp>
          <p:nvSpPr>
            <p:cNvPr id="2059" name="CasellaDiTesto 2058">
              <a:extLst>
                <a:ext uri="{FF2B5EF4-FFF2-40B4-BE49-F238E27FC236}">
                  <a16:creationId xmlns:a16="http://schemas.microsoft.com/office/drawing/2014/main" id="{0F5E37A0-593A-15C8-F2D4-D9C9631F0C68}"/>
                </a:ext>
              </a:extLst>
            </p:cNvPr>
            <p:cNvSpPr txBox="1"/>
            <p:nvPr/>
          </p:nvSpPr>
          <p:spPr>
            <a:xfrm>
              <a:off x="95115" y="1387283"/>
              <a:ext cx="3132000" cy="1200329"/>
            </a:xfrm>
            <a:prstGeom prst="rect">
              <a:avLst/>
            </a:prstGeom>
            <a:noFill/>
          </p:spPr>
          <p:txBody>
            <a:bodyPr wrap="square" rtlCol="0">
              <a:spAutoFit/>
            </a:bodyPr>
            <a:lstStyle/>
            <a:p>
              <a:pPr algn="ct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Definite le tracce delle due rette collegando</a:t>
              </a:r>
            </a:p>
            <a:p>
              <a:pPr algn="ctr"/>
              <a:endParaRPr lang="it-IT" dirty="0">
                <a:solidFill>
                  <a:srgbClr val="5450EE"/>
                </a:solidFill>
                <a:latin typeface="Comic Sans MS" panose="030F0702030302020204" pitchFamily="66" charset="0"/>
                <a:ea typeface="Times New Roman" panose="02020603050405020304" pitchFamily="18" charset="0"/>
                <a:cs typeface="Arial" panose="020B0604020202020204" pitchFamily="34" charset="0"/>
              </a:endParaRPr>
            </a:p>
            <a:p>
              <a:pPr algn="ctr"/>
              <a:endParaRPr lang="it-IT" dirty="0">
                <a:solidFill>
                  <a:srgbClr val="5450EE"/>
                </a:solidFill>
                <a:latin typeface="Comic Sans MS" panose="030F0702030302020204" pitchFamily="66" charset="0"/>
                <a:ea typeface="Times New Roman" panose="02020603050405020304" pitchFamily="18" charset="0"/>
                <a:cs typeface="Arial" panose="020B0604020202020204" pitchFamily="34" charset="0"/>
              </a:endParaRPr>
            </a:p>
          </p:txBody>
        </p:sp>
        <p:sp>
          <p:nvSpPr>
            <p:cNvPr id="10" name="CasellaDiTesto 9">
              <a:extLst>
                <a:ext uri="{FF2B5EF4-FFF2-40B4-BE49-F238E27FC236}">
                  <a16:creationId xmlns:a16="http://schemas.microsoft.com/office/drawing/2014/main" id="{8808F3CE-4B7E-590F-E194-3BF8BCF53C18}"/>
                </a:ext>
              </a:extLst>
            </p:cNvPr>
            <p:cNvSpPr txBox="1"/>
            <p:nvPr/>
          </p:nvSpPr>
          <p:spPr>
            <a:xfrm>
              <a:off x="150047" y="1957348"/>
              <a:ext cx="1620000" cy="1754326"/>
            </a:xfrm>
            <a:prstGeom prst="rect">
              <a:avLst/>
            </a:prstGeom>
            <a:noFill/>
          </p:spPr>
          <p:txBody>
            <a:bodyPr wrap="square" rtlCol="0">
              <a:spAutoFit/>
            </a:bodyPr>
            <a:lstStyle/>
            <a:p>
              <a:pPr algn="ct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si ottiene il segmento di retta relativo alla traccia del piano </a:t>
              </a:r>
              <a:r>
                <a:rPr lang="it-IT" sz="1800" dirty="0">
                  <a:solidFill>
                    <a:srgbClr val="C00000"/>
                  </a:solidFill>
                  <a:effectLst/>
                  <a:latin typeface="Symbol" panose="05050102010706020507" pitchFamily="18" charset="2"/>
                  <a:ea typeface="Times New Roman" panose="02020603050405020304" pitchFamily="18" charset="0"/>
                  <a:cs typeface="Arial" panose="020B0604020202020204" pitchFamily="34" charset="0"/>
                </a:rPr>
                <a:t>a</a:t>
              </a:r>
              <a:r>
                <a:rPr lang="it-IT" sz="18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 su </a:t>
              </a:r>
              <a:r>
                <a:rPr lang="it-IT" sz="1800" dirty="0">
                  <a:solidFill>
                    <a:srgbClr val="C00000"/>
                  </a:solidFill>
                  <a:effectLst/>
                  <a:latin typeface="Symbol" panose="05050102010706020507" pitchFamily="18" charset="2"/>
                  <a:ea typeface="Times New Roman" panose="02020603050405020304" pitchFamily="18" charset="0"/>
                  <a:cs typeface="Arial" panose="020B0604020202020204" pitchFamily="34" charset="0"/>
                </a:rPr>
                <a:t>p</a:t>
              </a:r>
              <a:r>
                <a:rPr lang="it-IT" sz="1800" baseline="-250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1.</a:t>
              </a:r>
              <a:endParaRPr lang="it-IT" dirty="0">
                <a:solidFill>
                  <a:srgbClr val="C00000"/>
                </a:solidFill>
              </a:endParaRPr>
            </a:p>
            <a:p>
              <a:pPr algn="ctr"/>
              <a:endParaRPr lang="it-IT" dirty="0"/>
            </a:p>
          </p:txBody>
        </p:sp>
      </p:grpSp>
      <p:grpSp>
        <p:nvGrpSpPr>
          <p:cNvPr id="6" name="Gruppo 5">
            <a:extLst>
              <a:ext uri="{FF2B5EF4-FFF2-40B4-BE49-F238E27FC236}">
                <a16:creationId xmlns:a16="http://schemas.microsoft.com/office/drawing/2014/main" id="{D6B0FA19-5955-C689-F48E-030802BBB329}"/>
              </a:ext>
            </a:extLst>
          </p:cNvPr>
          <p:cNvGrpSpPr/>
          <p:nvPr/>
        </p:nvGrpSpPr>
        <p:grpSpPr>
          <a:xfrm>
            <a:off x="3409815" y="1959921"/>
            <a:ext cx="8583118" cy="408758"/>
            <a:chOff x="3381411" y="1959921"/>
            <a:chExt cx="8583118" cy="408758"/>
          </a:xfrm>
        </p:grpSpPr>
        <p:sp>
          <p:nvSpPr>
            <p:cNvPr id="1053" name="Rectangle 20">
              <a:extLst>
                <a:ext uri="{FF2B5EF4-FFF2-40B4-BE49-F238E27FC236}">
                  <a16:creationId xmlns:a16="http://schemas.microsoft.com/office/drawing/2014/main" id="{C7B7F07A-E630-0716-3964-BF52DB0A8863}"/>
                </a:ext>
              </a:extLst>
            </p:cNvPr>
            <p:cNvSpPr>
              <a:spLocks noChangeArrowheads="1"/>
            </p:cNvSpPr>
            <p:nvPr/>
          </p:nvSpPr>
          <p:spPr bwMode="auto">
            <a:xfrm>
              <a:off x="3381411" y="1959921"/>
              <a:ext cx="6540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1" i="0" u="none" strike="noStrike" cap="none" normalizeH="0" baseline="0" dirty="0">
                  <a:ln>
                    <a:noFill/>
                  </a:ln>
                  <a:solidFill>
                    <a:srgbClr val="FF0000"/>
                  </a:solidFill>
                  <a:effectLst/>
                  <a:latin typeface="Comic Sans MS" panose="030F0702030302020204" pitchFamily="66" charset="0"/>
                </a:rPr>
                <a:t>Passo2</a:t>
              </a:r>
              <a:endParaRPr kumimoji="0" lang="it-IT" altLang="it-IT" sz="1400" b="0" i="0" u="none" strike="noStrike" cap="none" normalizeH="0" baseline="0" dirty="0">
                <a:ln>
                  <a:noFill/>
                </a:ln>
                <a:solidFill>
                  <a:schemeClr val="tx1"/>
                </a:solidFill>
                <a:effectLst/>
              </a:endParaRPr>
            </a:p>
          </p:txBody>
        </p:sp>
        <p:sp>
          <p:nvSpPr>
            <p:cNvPr id="1054" name="Rectangle 21">
              <a:extLst>
                <a:ext uri="{FF2B5EF4-FFF2-40B4-BE49-F238E27FC236}">
                  <a16:creationId xmlns:a16="http://schemas.microsoft.com/office/drawing/2014/main" id="{9BF634C9-3278-A24C-D783-E89BF8B28360}"/>
                </a:ext>
              </a:extLst>
            </p:cNvPr>
            <p:cNvSpPr>
              <a:spLocks noChangeArrowheads="1"/>
            </p:cNvSpPr>
            <p:nvPr/>
          </p:nvSpPr>
          <p:spPr bwMode="auto">
            <a:xfrm>
              <a:off x="4035437" y="1974317"/>
              <a:ext cx="792909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dirty="0">
                  <a:ln>
                    <a:noFill/>
                  </a:ln>
                  <a:solidFill>
                    <a:srgbClr val="FF0000"/>
                  </a:solidFill>
                  <a:effectLst/>
                  <a:latin typeface="Comic Sans MS" panose="030F0702030302020204" pitchFamily="66" charset="0"/>
                </a:rPr>
                <a:t>- Collegando le prime due tracce (T</a:t>
              </a:r>
              <a:r>
                <a:rPr kumimoji="0" lang="it-IT" altLang="it-IT" sz="1300" b="0" i="0" u="none" strike="noStrike" cap="none" normalizeH="0" baseline="-25000" dirty="0">
                  <a:ln>
                    <a:noFill/>
                  </a:ln>
                  <a:solidFill>
                    <a:srgbClr val="FF0000"/>
                  </a:solidFill>
                  <a:effectLst/>
                  <a:latin typeface="Comic Sans MS" panose="030F0702030302020204" pitchFamily="66" charset="0"/>
                </a:rPr>
                <a:t>1</a:t>
              </a:r>
              <a:r>
                <a:rPr kumimoji="0" lang="it-IT" altLang="it-IT" sz="1300" b="0" i="0" u="none" strike="noStrike" cap="none" normalizeH="0" baseline="0" dirty="0">
                  <a:ln>
                    <a:noFill/>
                  </a:ln>
                  <a:solidFill>
                    <a:srgbClr val="FF0000"/>
                  </a:solidFill>
                  <a:effectLst/>
                  <a:latin typeface="Comic Sans MS" panose="030F0702030302020204" pitchFamily="66" charset="0"/>
                </a:rPr>
                <a:t>r+T</a:t>
              </a:r>
              <a:r>
                <a:rPr kumimoji="0" lang="it-IT" altLang="it-IT" sz="1300" b="0" i="0" u="none" strike="noStrike" cap="none" normalizeH="0" baseline="-25000" dirty="0">
                  <a:ln>
                    <a:noFill/>
                  </a:ln>
                  <a:solidFill>
                    <a:srgbClr val="FF0000"/>
                  </a:solidFill>
                  <a:effectLst/>
                  <a:latin typeface="Comic Sans MS" panose="030F0702030302020204" pitchFamily="66" charset="0"/>
                </a:rPr>
                <a:t>1</a:t>
              </a:r>
              <a:r>
                <a:rPr kumimoji="0" lang="it-IT" altLang="it-IT" sz="1300" b="0" i="0" u="none" strike="noStrike" cap="none" normalizeH="0" baseline="0" dirty="0">
                  <a:ln>
                    <a:noFill/>
                  </a:ln>
                  <a:solidFill>
                    <a:srgbClr val="FF0000"/>
                  </a:solidFill>
                  <a:effectLst/>
                  <a:latin typeface="Comic Sans MS" panose="030F0702030302020204" pitchFamily="66" charset="0"/>
                </a:rPr>
                <a:t>s) si ottiene il segmento che costituisce la traccia del piano </a:t>
              </a:r>
              <a:r>
                <a:rPr kumimoji="0" lang="it-IT" altLang="it-IT" sz="1300" b="0" i="0" u="none" strike="noStrike" cap="none" normalizeH="0" baseline="0" dirty="0">
                  <a:ln>
                    <a:noFill/>
                  </a:ln>
                  <a:solidFill>
                    <a:srgbClr val="FF0000"/>
                  </a:solidFill>
                  <a:effectLst/>
                  <a:latin typeface="Symbol" panose="05050102010706020507" pitchFamily="18" charset="2"/>
                </a:rPr>
                <a:t>a.</a:t>
              </a:r>
              <a:r>
                <a:rPr kumimoji="0" lang="it-IT" altLang="it-IT" sz="1300" b="0" i="0" u="none" strike="noStrike" cap="none" normalizeH="0" baseline="0" dirty="0">
                  <a:ln>
                    <a:noFill/>
                  </a:ln>
                  <a:solidFill>
                    <a:srgbClr val="FF0000"/>
                  </a:solidFill>
                  <a:effectLst/>
                  <a:latin typeface="Comic Sans MS" panose="030F0702030302020204" pitchFamily="66" charset="0"/>
                </a:rPr>
                <a:t> </a:t>
              </a:r>
              <a:endParaRPr kumimoji="0" lang="it-IT" altLang="it-IT" sz="1300" b="0" i="0" u="none" strike="noStrike" cap="none" normalizeH="0" baseline="0" dirty="0">
                <a:ln>
                  <a:noFill/>
                </a:ln>
                <a:solidFill>
                  <a:schemeClr val="tx1"/>
                </a:solidFill>
                <a:effectLst/>
              </a:endParaRPr>
            </a:p>
          </p:txBody>
        </p:sp>
        <p:sp>
          <p:nvSpPr>
            <p:cNvPr id="2058" name="Rectangle 26">
              <a:extLst>
                <a:ext uri="{FF2B5EF4-FFF2-40B4-BE49-F238E27FC236}">
                  <a16:creationId xmlns:a16="http://schemas.microsoft.com/office/drawing/2014/main" id="{0B536548-3EDF-6F18-94F2-A200B2FF9692}"/>
                </a:ext>
              </a:extLst>
            </p:cNvPr>
            <p:cNvSpPr>
              <a:spLocks noChangeArrowheads="1"/>
            </p:cNvSpPr>
            <p:nvPr/>
          </p:nvSpPr>
          <p:spPr bwMode="auto">
            <a:xfrm>
              <a:off x="4173192" y="2153235"/>
              <a:ext cx="732670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FF0000"/>
                  </a:solidFill>
                  <a:effectLst/>
                  <a:latin typeface="Comic Sans MS" panose="030F0702030302020204" pitchFamily="66" charset="0"/>
                </a:rPr>
                <a:t>Essendo le tracceT</a:t>
              </a:r>
              <a:r>
                <a:rPr kumimoji="0" lang="it-IT" altLang="it-IT" sz="1400" b="0" i="0" u="none" strike="noStrike" cap="none" normalizeH="0" baseline="-25000" dirty="0">
                  <a:ln>
                    <a:noFill/>
                  </a:ln>
                  <a:solidFill>
                    <a:srgbClr val="FF0000"/>
                  </a:solidFill>
                  <a:effectLst/>
                  <a:latin typeface="Comic Sans MS" panose="030F0702030302020204" pitchFamily="66" charset="0"/>
                </a:rPr>
                <a:t>2 </a:t>
              </a:r>
              <a:r>
                <a:rPr kumimoji="0" lang="it-IT" altLang="it-IT" sz="1400" b="0" i="0" u="none" strike="noStrike" cap="none" normalizeH="0" baseline="0" dirty="0">
                  <a:ln>
                    <a:noFill/>
                  </a:ln>
                  <a:solidFill>
                    <a:srgbClr val="FF0000"/>
                  </a:solidFill>
                  <a:effectLst/>
                  <a:latin typeface="Comic Sans MS" panose="030F0702030302020204" pitchFamily="66" charset="0"/>
                </a:rPr>
                <a:t>punti impropri significa che la t</a:t>
              </a:r>
              <a:r>
                <a:rPr kumimoji="0" lang="it-IT" altLang="it-IT" sz="1400" b="0" i="0" u="none" strike="noStrike" cap="none" normalizeH="0" baseline="-25000" dirty="0">
                  <a:ln>
                    <a:noFill/>
                  </a:ln>
                  <a:solidFill>
                    <a:srgbClr val="FF0000"/>
                  </a:solidFill>
                  <a:effectLst/>
                  <a:latin typeface="Comic Sans MS" panose="030F0702030302020204" pitchFamily="66" charset="0"/>
                </a:rPr>
                <a:t>2</a:t>
              </a:r>
              <a:r>
                <a:rPr kumimoji="0" lang="it-IT" altLang="it-IT" sz="1400" b="0" i="0" u="none" strike="noStrike" cap="none" normalizeH="0" baseline="0" dirty="0">
                  <a:ln>
                    <a:noFill/>
                  </a:ln>
                  <a:solidFill>
                    <a:srgbClr val="FF0000"/>
                  </a:solidFill>
                  <a:effectLst/>
                  <a:latin typeface="Symbol" panose="05050102010706020507" pitchFamily="18" charset="2"/>
                </a:rPr>
                <a:t>a </a:t>
              </a:r>
              <a:r>
                <a:rPr kumimoji="0" lang="it-IT" altLang="it-IT" sz="1400" b="0" i="0" u="none" strike="noStrike" cap="none" normalizeH="0" baseline="0" dirty="0">
                  <a:ln>
                    <a:noFill/>
                  </a:ln>
                  <a:solidFill>
                    <a:srgbClr val="FF0000"/>
                  </a:solidFill>
                  <a:effectLst/>
                  <a:latin typeface="Comic Sans MS" panose="030F0702030302020204" pitchFamily="66" charset="0"/>
                </a:rPr>
                <a:t>sarà una retta parallela ad r’’ e s’’</a:t>
              </a:r>
              <a:endParaRPr kumimoji="0" lang="it-IT" altLang="it-IT" sz="1400" b="0" i="0" u="none" strike="noStrike" cap="none" normalizeH="0" baseline="0" dirty="0">
                <a:ln>
                  <a:noFill/>
                </a:ln>
                <a:solidFill>
                  <a:schemeClr val="tx1"/>
                </a:solidFill>
                <a:effectLst/>
                <a:latin typeface="Comic Sans MS" panose="030F0702030302020204" pitchFamily="66" charset="0"/>
              </a:endParaRPr>
            </a:p>
          </p:txBody>
        </p:sp>
      </p:grpSp>
    </p:spTree>
    <p:extLst>
      <p:ext uri="{BB962C8B-B14F-4D97-AF65-F5344CB8AC3E}">
        <p14:creationId xmlns:p14="http://schemas.microsoft.com/office/powerpoint/2010/main" val="14762703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063"/>
                                        </p:tgtEl>
                                        <p:attrNameLst>
                                          <p:attrName>style.visibility</p:attrName>
                                        </p:attrNameLst>
                                      </p:cBhvr>
                                      <p:to>
                                        <p:strVal val="visible"/>
                                      </p:to>
                                    </p:set>
                                    <p:animEffect transition="in" filter="wipe(down)">
                                      <p:cBhvr>
                                        <p:cTn id="42" dur="500"/>
                                        <p:tgtEl>
                                          <p:spTgt spid="2063"/>
                                        </p:tgtEl>
                                      </p:cBhvr>
                                    </p:animEffect>
                                  </p:childTnLst>
                                </p:cTn>
                              </p:par>
                              <p:par>
                                <p:cTn id="43" presetID="22" presetClass="entr" presetSubtype="8"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060"/>
                                        </p:tgtEl>
                                        <p:attrNameLst>
                                          <p:attrName>style.visibility</p:attrName>
                                        </p:attrNameLst>
                                      </p:cBhvr>
                                      <p:to>
                                        <p:strVal val="visible"/>
                                      </p:to>
                                    </p:set>
                                    <p:anim calcmode="lin" valueType="num">
                                      <p:cBhvr>
                                        <p:cTn id="50" dur="500" fill="hold"/>
                                        <p:tgtEl>
                                          <p:spTgt spid="2060"/>
                                        </p:tgtEl>
                                        <p:attrNameLst>
                                          <p:attrName>ppt_w</p:attrName>
                                        </p:attrNameLst>
                                      </p:cBhvr>
                                      <p:tavLst>
                                        <p:tav tm="0">
                                          <p:val>
                                            <p:fltVal val="0"/>
                                          </p:val>
                                        </p:tav>
                                        <p:tav tm="100000">
                                          <p:val>
                                            <p:strVal val="#ppt_w"/>
                                          </p:val>
                                        </p:tav>
                                      </p:tavLst>
                                    </p:anim>
                                    <p:anim calcmode="lin" valueType="num">
                                      <p:cBhvr>
                                        <p:cTn id="51" dur="500" fill="hold"/>
                                        <p:tgtEl>
                                          <p:spTgt spid="2060"/>
                                        </p:tgtEl>
                                        <p:attrNameLst>
                                          <p:attrName>ppt_h</p:attrName>
                                        </p:attrNameLst>
                                      </p:cBhvr>
                                      <p:tavLst>
                                        <p:tav tm="0">
                                          <p:val>
                                            <p:fltVal val="0"/>
                                          </p:val>
                                        </p:tav>
                                        <p:tav tm="100000">
                                          <p:val>
                                            <p:strVal val="#ppt_h"/>
                                          </p:val>
                                        </p:tav>
                                      </p:tavLst>
                                    </p:anim>
                                    <p:animEffect transition="in" filter="fade">
                                      <p:cBhvr>
                                        <p:cTn id="52" dur="500"/>
                                        <p:tgtEl>
                                          <p:spTgt spid="2060"/>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061"/>
                                        </p:tgtEl>
                                        <p:attrNameLst>
                                          <p:attrName>style.visibility</p:attrName>
                                        </p:attrNameLst>
                                      </p:cBhvr>
                                      <p:to>
                                        <p:strVal val="visible"/>
                                      </p:to>
                                    </p:set>
                                    <p:anim calcmode="lin" valueType="num">
                                      <p:cBhvr>
                                        <p:cTn id="57" dur="500" fill="hold"/>
                                        <p:tgtEl>
                                          <p:spTgt spid="2061"/>
                                        </p:tgtEl>
                                        <p:attrNameLst>
                                          <p:attrName>ppt_w</p:attrName>
                                        </p:attrNameLst>
                                      </p:cBhvr>
                                      <p:tavLst>
                                        <p:tav tm="0">
                                          <p:val>
                                            <p:fltVal val="0"/>
                                          </p:val>
                                        </p:tav>
                                        <p:tav tm="100000">
                                          <p:val>
                                            <p:strVal val="#ppt_w"/>
                                          </p:val>
                                        </p:tav>
                                      </p:tavLst>
                                    </p:anim>
                                    <p:anim calcmode="lin" valueType="num">
                                      <p:cBhvr>
                                        <p:cTn id="58" dur="500" fill="hold"/>
                                        <p:tgtEl>
                                          <p:spTgt spid="2061"/>
                                        </p:tgtEl>
                                        <p:attrNameLst>
                                          <p:attrName>ppt_h</p:attrName>
                                        </p:attrNameLst>
                                      </p:cBhvr>
                                      <p:tavLst>
                                        <p:tav tm="0">
                                          <p:val>
                                            <p:fltVal val="0"/>
                                          </p:val>
                                        </p:tav>
                                        <p:tav tm="100000">
                                          <p:val>
                                            <p:strVal val="#ppt_h"/>
                                          </p:val>
                                        </p:tav>
                                      </p:tavLst>
                                    </p:anim>
                                    <p:animEffect transition="in" filter="fade">
                                      <p:cBhvr>
                                        <p:cTn id="59" dur="500"/>
                                        <p:tgtEl>
                                          <p:spTgt spid="2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60" grpId="0"/>
      <p:bldP spid="2061"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08A9B71-F4B6-B569-E5CB-1CFCAA197605}"/>
              </a:ext>
            </a:extLst>
          </p:cNvPr>
          <p:cNvSpPr txBox="1">
            <a:spLocks noChangeArrowheads="1"/>
          </p:cNvSpPr>
          <p:nvPr/>
        </p:nvSpPr>
        <p:spPr>
          <a:xfrm>
            <a:off x="66000" y="41275"/>
            <a:ext cx="12060000" cy="360000"/>
          </a:xfrm>
          <a:prstGeom prst="rect">
            <a:avLst/>
          </a:prstGeom>
          <a:ln w="3175" cmpd="dbl">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000" b="0" i="0" u="none" strike="noStrike" kern="1200" cap="none" spc="0" normalizeH="0" baseline="0" noProof="0" dirty="0">
                <a:ln>
                  <a:noFill/>
                </a:ln>
                <a:solidFill>
                  <a:srgbClr val="C00000"/>
                </a:solidFill>
                <a:effectLst/>
                <a:uLnTx/>
                <a:uFillTx/>
                <a:latin typeface="Comic Sans MS" panose="030F0702030302020204" pitchFamily="66" charset="0"/>
                <a:ea typeface="+mj-ea"/>
                <a:cs typeface="+mj-cs"/>
              </a:rPr>
              <a:t>     PIANO  PER  DUE  RETTE  FRONTALI  PARALLELE  NEL  PRIMO DIEDRO </a:t>
            </a:r>
          </a:p>
        </p:txBody>
      </p:sp>
      <p:sp>
        <p:nvSpPr>
          <p:cNvPr id="5" name="Callout: freccia in giù 4">
            <a:extLst>
              <a:ext uri="{FF2B5EF4-FFF2-40B4-BE49-F238E27FC236}">
                <a16:creationId xmlns:a16="http://schemas.microsoft.com/office/drawing/2014/main" id="{3E65A582-90C5-42E5-2EA0-8995286DB16C}"/>
              </a:ext>
            </a:extLst>
          </p:cNvPr>
          <p:cNvSpPr/>
          <p:nvPr/>
        </p:nvSpPr>
        <p:spPr>
          <a:xfrm>
            <a:off x="95115" y="442341"/>
            <a:ext cx="3131999" cy="755155"/>
          </a:xfrm>
          <a:prstGeom prst="downArrowCallout">
            <a:avLst/>
          </a:prstGeom>
          <a:solidFill>
            <a:srgbClr val="FFF2CC"/>
          </a:solid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Passaggio 3</a:t>
            </a:r>
          </a:p>
        </p:txBody>
      </p:sp>
      <p:sp>
        <p:nvSpPr>
          <p:cNvPr id="37" name="CasellaDiTesto 36">
            <a:hlinkClick r:id="rId3" action="ppaction://hlinksldjump"/>
            <a:extLst>
              <a:ext uri="{FF2B5EF4-FFF2-40B4-BE49-F238E27FC236}">
                <a16:creationId xmlns:a16="http://schemas.microsoft.com/office/drawing/2014/main" id="{D328E884-010A-D582-117B-10E1E9F84CD3}"/>
              </a:ext>
            </a:extLst>
          </p:cNvPr>
          <p:cNvSpPr txBox="1"/>
          <p:nvPr/>
        </p:nvSpPr>
        <p:spPr>
          <a:xfrm>
            <a:off x="10523001" y="40671"/>
            <a:ext cx="1611057" cy="360000"/>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Torna a Indice</a:t>
            </a:r>
          </a:p>
        </p:txBody>
      </p:sp>
      <p:cxnSp>
        <p:nvCxnSpPr>
          <p:cNvPr id="2" name="Connettore diritto 1">
            <a:extLst>
              <a:ext uri="{FF2B5EF4-FFF2-40B4-BE49-F238E27FC236}">
                <a16:creationId xmlns:a16="http://schemas.microsoft.com/office/drawing/2014/main" id="{BE7E6E6A-207E-4924-FF43-DF549CC6BC11}"/>
              </a:ext>
            </a:extLst>
          </p:cNvPr>
          <p:cNvCxnSpPr/>
          <p:nvPr/>
        </p:nvCxnSpPr>
        <p:spPr>
          <a:xfrm>
            <a:off x="0" y="6858000"/>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99677267-A711-684C-62B5-2A9084A3428F}"/>
              </a:ext>
            </a:extLst>
          </p:cNvPr>
          <p:cNvSpPr txBox="1"/>
          <p:nvPr/>
        </p:nvSpPr>
        <p:spPr>
          <a:xfrm>
            <a:off x="3310582" y="551165"/>
            <a:ext cx="877011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Esemplificazione grafica della ricerca e definizione di un piano passante per due rette frontali parallele collocate nel primo diedro </a:t>
            </a:r>
          </a:p>
        </p:txBody>
      </p:sp>
      <p:cxnSp>
        <p:nvCxnSpPr>
          <p:cNvPr id="26" name="Connettore diritto 25">
            <a:extLst>
              <a:ext uri="{FF2B5EF4-FFF2-40B4-BE49-F238E27FC236}">
                <a16:creationId xmlns:a16="http://schemas.microsoft.com/office/drawing/2014/main" id="{65B57F8F-3056-43B0-AD58-9CB9AFC93DAD}"/>
              </a:ext>
            </a:extLst>
          </p:cNvPr>
          <p:cNvCxnSpPr/>
          <p:nvPr/>
        </p:nvCxnSpPr>
        <p:spPr>
          <a:xfrm>
            <a:off x="3104" y="6861104"/>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35" name="Gruppo 34">
            <a:extLst>
              <a:ext uri="{FF2B5EF4-FFF2-40B4-BE49-F238E27FC236}">
                <a16:creationId xmlns:a16="http://schemas.microsoft.com/office/drawing/2014/main" id="{98BE16E0-2F78-04FC-7178-74A168BE1F4A}"/>
              </a:ext>
            </a:extLst>
          </p:cNvPr>
          <p:cNvGrpSpPr/>
          <p:nvPr/>
        </p:nvGrpSpPr>
        <p:grpSpPr>
          <a:xfrm>
            <a:off x="3283166" y="1292183"/>
            <a:ext cx="8820150" cy="5399087"/>
            <a:chOff x="3310582" y="1284287"/>
            <a:chExt cx="8820150" cy="5399087"/>
          </a:xfrm>
        </p:grpSpPr>
        <p:grpSp>
          <p:nvGrpSpPr>
            <p:cNvPr id="1058" name="Gruppo 1057">
              <a:extLst>
                <a:ext uri="{FF2B5EF4-FFF2-40B4-BE49-F238E27FC236}">
                  <a16:creationId xmlns:a16="http://schemas.microsoft.com/office/drawing/2014/main" id="{E47E5A3B-23E2-8E7B-8C96-A830715F01BD}"/>
                </a:ext>
              </a:extLst>
            </p:cNvPr>
            <p:cNvGrpSpPr/>
            <p:nvPr/>
          </p:nvGrpSpPr>
          <p:grpSpPr>
            <a:xfrm>
              <a:off x="3310582" y="1284287"/>
              <a:ext cx="8820150" cy="5399087"/>
              <a:chOff x="3310582" y="1284287"/>
              <a:chExt cx="8820150" cy="5399087"/>
            </a:xfrm>
          </p:grpSpPr>
          <p:sp>
            <p:nvSpPr>
              <p:cNvPr id="1059" name="AutoShape 4">
                <a:extLst>
                  <a:ext uri="{FF2B5EF4-FFF2-40B4-BE49-F238E27FC236}">
                    <a16:creationId xmlns:a16="http://schemas.microsoft.com/office/drawing/2014/main" id="{1FAA5B85-8637-FA14-ED6D-CF04CBB39B73}"/>
                  </a:ext>
                </a:extLst>
              </p:cNvPr>
              <p:cNvSpPr>
                <a:spLocks noChangeAspect="1" noChangeArrowheads="1" noTextEdit="1"/>
              </p:cNvSpPr>
              <p:nvPr/>
            </p:nvSpPr>
            <p:spPr bwMode="auto">
              <a:xfrm>
                <a:off x="3310582" y="1284287"/>
                <a:ext cx="8820150" cy="5399087"/>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60" name="Rectangle 6">
                <a:extLst>
                  <a:ext uri="{FF2B5EF4-FFF2-40B4-BE49-F238E27FC236}">
                    <a16:creationId xmlns:a16="http://schemas.microsoft.com/office/drawing/2014/main" id="{6D3D959D-E91A-DD81-80A8-7A0CFCA89298}"/>
                  </a:ext>
                </a:extLst>
              </p:cNvPr>
              <p:cNvSpPr>
                <a:spLocks noChangeArrowheads="1"/>
              </p:cNvSpPr>
              <p:nvPr/>
            </p:nvSpPr>
            <p:spPr bwMode="auto">
              <a:xfrm>
                <a:off x="4546608" y="1387283"/>
                <a:ext cx="62753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dirty="0">
                    <a:ln>
                      <a:noFill/>
                    </a:ln>
                    <a:solidFill>
                      <a:srgbClr val="C00000"/>
                    </a:solidFill>
                    <a:effectLst/>
                    <a:latin typeface="Comic Sans MS" panose="030F0702030302020204" pitchFamily="66" charset="0"/>
                  </a:rPr>
                  <a:t>Siano assegnate le proiezioni delle due rette frontali r(r', r") ed </a:t>
                </a:r>
                <a:r>
                  <a:rPr kumimoji="0" lang="it-IT" altLang="it-IT" sz="1300" b="0" i="0" u="none" strike="noStrike" cap="none" normalizeH="0" baseline="0" dirty="0">
                    <a:ln>
                      <a:noFill/>
                    </a:ln>
                    <a:solidFill>
                      <a:srgbClr val="00B050"/>
                    </a:solidFill>
                    <a:effectLst/>
                    <a:latin typeface="Comic Sans MS" panose="030F0702030302020204" pitchFamily="66" charset="0"/>
                  </a:rPr>
                  <a:t>s(s',s") </a:t>
                </a:r>
                <a:r>
                  <a:rPr kumimoji="0" lang="it-IT" altLang="it-IT" sz="1300" b="0" i="0" u="none" strike="noStrike" cap="none" normalizeH="0" baseline="0" dirty="0">
                    <a:ln>
                      <a:noFill/>
                    </a:ln>
                    <a:solidFill>
                      <a:srgbClr val="C00000"/>
                    </a:solidFill>
                    <a:effectLst/>
                    <a:latin typeface="Comic Sans MS" panose="030F0702030302020204" pitchFamily="66" charset="0"/>
                  </a:rPr>
                  <a:t>parallele</a:t>
                </a:r>
                <a:endParaRPr kumimoji="0" lang="it-IT" altLang="it-IT" sz="1800" b="0" i="0" u="none" strike="noStrike" cap="none" normalizeH="0" baseline="0" dirty="0">
                  <a:ln>
                    <a:noFill/>
                  </a:ln>
                  <a:solidFill>
                    <a:srgbClr val="C00000"/>
                  </a:solidFill>
                  <a:effectLst/>
                </a:endParaRPr>
              </a:p>
            </p:txBody>
          </p:sp>
          <p:sp>
            <p:nvSpPr>
              <p:cNvPr id="1061" name="Rectangle 7">
                <a:extLst>
                  <a:ext uri="{FF2B5EF4-FFF2-40B4-BE49-F238E27FC236}">
                    <a16:creationId xmlns:a16="http://schemas.microsoft.com/office/drawing/2014/main" id="{0021A132-4600-7699-CBC0-081C8DEF205C}"/>
                  </a:ext>
                </a:extLst>
              </p:cNvPr>
              <p:cNvSpPr>
                <a:spLocks noChangeArrowheads="1"/>
              </p:cNvSpPr>
              <p:nvPr/>
            </p:nvSpPr>
            <p:spPr bwMode="auto">
              <a:xfrm>
                <a:off x="5697574" y="3790950"/>
                <a:ext cx="2083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rgbClr val="C00000"/>
                    </a:solidFill>
                    <a:effectLst/>
                    <a:latin typeface="Comic Sans MS" panose="030F0702030302020204" pitchFamily="66" charset="0"/>
                  </a:rPr>
                  <a:t>r"</a:t>
                </a:r>
                <a:endParaRPr kumimoji="0" lang="it-IT" altLang="it-IT" sz="1800" b="0" i="0" u="none" strike="noStrike" cap="none" normalizeH="0" baseline="0">
                  <a:ln>
                    <a:noFill/>
                  </a:ln>
                  <a:solidFill>
                    <a:srgbClr val="C00000"/>
                  </a:solidFill>
                  <a:effectLst/>
                </a:endParaRPr>
              </a:p>
            </p:txBody>
          </p:sp>
          <p:sp>
            <p:nvSpPr>
              <p:cNvPr id="1062" name="Rectangle 8">
                <a:extLst>
                  <a:ext uri="{FF2B5EF4-FFF2-40B4-BE49-F238E27FC236}">
                    <a16:creationId xmlns:a16="http://schemas.microsoft.com/office/drawing/2014/main" id="{3008EC4F-4540-AD04-FED1-C5919FA40797}"/>
                  </a:ext>
                </a:extLst>
              </p:cNvPr>
              <p:cNvSpPr>
                <a:spLocks noChangeArrowheads="1"/>
              </p:cNvSpPr>
              <p:nvPr/>
            </p:nvSpPr>
            <p:spPr bwMode="auto">
              <a:xfrm>
                <a:off x="4473611" y="5868988"/>
                <a:ext cx="2003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rgbClr val="C00000"/>
                    </a:solidFill>
                    <a:effectLst/>
                    <a:latin typeface="Comic Sans MS" panose="030F0702030302020204" pitchFamily="66" charset="0"/>
                  </a:rPr>
                  <a:t>r'</a:t>
                </a:r>
                <a:endParaRPr kumimoji="0" lang="it-IT" altLang="it-IT" sz="1800" b="0" i="0" u="none" strike="noStrike" cap="none" normalizeH="0" baseline="0">
                  <a:ln>
                    <a:noFill/>
                  </a:ln>
                  <a:solidFill>
                    <a:srgbClr val="C00000"/>
                  </a:solidFill>
                  <a:effectLst/>
                </a:endParaRPr>
              </a:p>
            </p:txBody>
          </p:sp>
          <p:sp>
            <p:nvSpPr>
              <p:cNvPr id="1063" name="Rectangle 9">
                <a:extLst>
                  <a:ext uri="{FF2B5EF4-FFF2-40B4-BE49-F238E27FC236}">
                    <a16:creationId xmlns:a16="http://schemas.microsoft.com/office/drawing/2014/main" id="{28F10575-86AD-F2DA-18BF-FDB61DB97257}"/>
                  </a:ext>
                </a:extLst>
              </p:cNvPr>
              <p:cNvSpPr>
                <a:spLocks noChangeArrowheads="1"/>
              </p:cNvSpPr>
              <p:nvPr/>
            </p:nvSpPr>
            <p:spPr bwMode="auto">
              <a:xfrm>
                <a:off x="8256624" y="3636963"/>
                <a:ext cx="2099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rgbClr val="00B050"/>
                    </a:solidFill>
                    <a:effectLst/>
                    <a:latin typeface="Comic Sans MS" panose="030F0702030302020204" pitchFamily="66" charset="0"/>
                  </a:rPr>
                  <a:t>s"</a:t>
                </a:r>
                <a:endParaRPr kumimoji="0" lang="it-IT" altLang="it-IT" sz="1800" b="0" i="0" u="none" strike="noStrike" cap="none" normalizeH="0" baseline="0">
                  <a:ln>
                    <a:noFill/>
                  </a:ln>
                  <a:solidFill>
                    <a:srgbClr val="00B050"/>
                  </a:solidFill>
                  <a:effectLst/>
                </a:endParaRPr>
              </a:p>
            </p:txBody>
          </p:sp>
          <p:sp>
            <p:nvSpPr>
              <p:cNvPr id="1064" name="Rectangle 10">
                <a:extLst>
                  <a:ext uri="{FF2B5EF4-FFF2-40B4-BE49-F238E27FC236}">
                    <a16:creationId xmlns:a16="http://schemas.microsoft.com/office/drawing/2014/main" id="{8E4817B6-DB20-A026-5FA7-310469D55E99}"/>
                  </a:ext>
                </a:extLst>
              </p:cNvPr>
              <p:cNvSpPr>
                <a:spLocks noChangeArrowheads="1"/>
              </p:cNvSpPr>
              <p:nvPr/>
            </p:nvSpPr>
            <p:spPr bwMode="auto">
              <a:xfrm>
                <a:off x="7991511" y="5003800"/>
                <a:ext cx="2019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B050"/>
                    </a:solidFill>
                    <a:effectLst/>
                    <a:latin typeface="Comic Sans MS" panose="030F0702030302020204" pitchFamily="66" charset="0"/>
                  </a:rPr>
                  <a:t>s'</a:t>
                </a:r>
                <a:endParaRPr kumimoji="0" lang="it-IT" altLang="it-IT" sz="1800" b="0" i="0" u="none" strike="noStrike" cap="none" normalizeH="0" baseline="0" dirty="0">
                  <a:ln>
                    <a:noFill/>
                  </a:ln>
                  <a:solidFill>
                    <a:srgbClr val="00B050"/>
                  </a:solidFill>
                  <a:effectLst/>
                </a:endParaRPr>
              </a:p>
            </p:txBody>
          </p:sp>
          <p:sp>
            <p:nvSpPr>
              <p:cNvPr id="1065" name="Rectangle 11">
                <a:extLst>
                  <a:ext uri="{FF2B5EF4-FFF2-40B4-BE49-F238E27FC236}">
                    <a16:creationId xmlns:a16="http://schemas.microsoft.com/office/drawing/2014/main" id="{63B3A751-0478-6D76-31D7-705137E2822C}"/>
                  </a:ext>
                </a:extLst>
              </p:cNvPr>
              <p:cNvSpPr>
                <a:spLocks noChangeArrowheads="1"/>
              </p:cNvSpPr>
              <p:nvPr/>
            </p:nvSpPr>
            <p:spPr bwMode="auto">
              <a:xfrm>
                <a:off x="3421099" y="1574800"/>
                <a:ext cx="5754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1" i="0" u="none" strike="noStrike" cap="none" normalizeH="0" baseline="0" dirty="0">
                    <a:ln>
                      <a:noFill/>
                    </a:ln>
                    <a:solidFill>
                      <a:srgbClr val="0000FF"/>
                    </a:solidFill>
                    <a:effectLst/>
                    <a:latin typeface="Comic Sans MS" panose="030F0702030302020204" pitchFamily="66" charset="0"/>
                  </a:rPr>
                  <a:t>Passo1</a:t>
                </a:r>
                <a:endParaRPr kumimoji="0" lang="it-IT" altLang="it-IT" sz="1400" b="0" i="0" u="none" strike="noStrike" cap="none" normalizeH="0" baseline="0" dirty="0">
                  <a:ln>
                    <a:noFill/>
                  </a:ln>
                  <a:solidFill>
                    <a:schemeClr val="tx1"/>
                  </a:solidFill>
                  <a:effectLst/>
                </a:endParaRPr>
              </a:p>
            </p:txBody>
          </p:sp>
          <p:sp>
            <p:nvSpPr>
              <p:cNvPr id="1066" name="Rectangle 16">
                <a:extLst>
                  <a:ext uri="{FF2B5EF4-FFF2-40B4-BE49-F238E27FC236}">
                    <a16:creationId xmlns:a16="http://schemas.microsoft.com/office/drawing/2014/main" id="{E2F71182-F435-0B12-E299-B450A6E9D1BB}"/>
                  </a:ext>
                </a:extLst>
              </p:cNvPr>
              <p:cNvSpPr>
                <a:spLocks noChangeArrowheads="1"/>
              </p:cNvSpPr>
              <p:nvPr/>
            </p:nvSpPr>
            <p:spPr bwMode="auto">
              <a:xfrm>
                <a:off x="6950111" y="6146800"/>
                <a:ext cx="3366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FF"/>
                    </a:solidFill>
                    <a:effectLst/>
                    <a:latin typeface="Comic Sans MS" panose="030F0702030302020204" pitchFamily="66" charset="0"/>
                  </a:rPr>
                  <a:t>T</a:t>
                </a:r>
                <a:r>
                  <a:rPr kumimoji="0" lang="it-IT" altLang="it-IT" sz="1800" b="0" i="0" u="none" strike="noStrike" cap="none" normalizeH="0" baseline="-25000" dirty="0">
                    <a:ln>
                      <a:noFill/>
                    </a:ln>
                    <a:solidFill>
                      <a:srgbClr val="0000FF"/>
                    </a:solidFill>
                    <a:effectLst/>
                    <a:latin typeface="Comic Sans MS" panose="030F0702030302020204" pitchFamily="66" charset="0"/>
                  </a:rPr>
                  <a:t>1</a:t>
                </a:r>
                <a:r>
                  <a:rPr kumimoji="0" lang="it-IT" altLang="it-IT" sz="1800" b="0" i="0" u="none" strike="noStrike" cap="none" normalizeH="0" baseline="0" dirty="0">
                    <a:ln>
                      <a:noFill/>
                    </a:ln>
                    <a:solidFill>
                      <a:srgbClr val="0000FF"/>
                    </a:solidFill>
                    <a:effectLst/>
                    <a:latin typeface="Comic Sans MS" panose="030F0702030302020204" pitchFamily="66" charset="0"/>
                  </a:rPr>
                  <a:t>r</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067" name="Rectangle 19">
                <a:extLst>
                  <a:ext uri="{FF2B5EF4-FFF2-40B4-BE49-F238E27FC236}">
                    <a16:creationId xmlns:a16="http://schemas.microsoft.com/office/drawing/2014/main" id="{62B6B3D1-368F-032D-3740-460006FD586F}"/>
                  </a:ext>
                </a:extLst>
              </p:cNvPr>
              <p:cNvSpPr>
                <a:spLocks noChangeArrowheads="1"/>
              </p:cNvSpPr>
              <p:nvPr/>
            </p:nvSpPr>
            <p:spPr bwMode="auto">
              <a:xfrm>
                <a:off x="9682199" y="5262563"/>
                <a:ext cx="3382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FF"/>
                    </a:solidFill>
                    <a:effectLst/>
                    <a:latin typeface="Comic Sans MS" panose="030F0702030302020204" pitchFamily="66" charset="0"/>
                  </a:rPr>
                  <a:t>T</a:t>
                </a:r>
                <a:r>
                  <a:rPr kumimoji="0" lang="it-IT" altLang="it-IT" sz="1800" b="0" i="0" u="none" strike="noStrike" cap="none" normalizeH="0" baseline="-25000" dirty="0">
                    <a:ln>
                      <a:noFill/>
                    </a:ln>
                    <a:solidFill>
                      <a:srgbClr val="0000FF"/>
                    </a:solidFill>
                    <a:effectLst/>
                    <a:latin typeface="Comic Sans MS" panose="030F0702030302020204" pitchFamily="66" charset="0"/>
                  </a:rPr>
                  <a:t>1</a:t>
                </a:r>
                <a:r>
                  <a:rPr kumimoji="0" lang="it-IT" altLang="it-IT" sz="1800" b="0" i="0" u="none" strike="noStrike" cap="none" normalizeH="0" baseline="0" dirty="0">
                    <a:ln>
                      <a:noFill/>
                    </a:ln>
                    <a:solidFill>
                      <a:srgbClr val="0000FF"/>
                    </a:solidFill>
                    <a:effectLst/>
                    <a:latin typeface="Comic Sans MS" panose="030F0702030302020204" pitchFamily="66" charset="0"/>
                  </a:rPr>
                  <a:t>s</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068" name="Line 20">
                <a:extLst>
                  <a:ext uri="{FF2B5EF4-FFF2-40B4-BE49-F238E27FC236}">
                    <a16:creationId xmlns:a16="http://schemas.microsoft.com/office/drawing/2014/main" id="{8B3C7E48-F71B-B0E4-6B05-AAF9614FD6DC}"/>
                  </a:ext>
                </a:extLst>
              </p:cNvPr>
              <p:cNvSpPr>
                <a:spLocks noChangeShapeType="1"/>
              </p:cNvSpPr>
              <p:nvPr/>
            </p:nvSpPr>
            <p:spPr bwMode="auto">
              <a:xfrm flipH="1">
                <a:off x="3381411" y="2716213"/>
                <a:ext cx="8666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69" name="Line 21">
                <a:extLst>
                  <a:ext uri="{FF2B5EF4-FFF2-40B4-BE49-F238E27FC236}">
                    <a16:creationId xmlns:a16="http://schemas.microsoft.com/office/drawing/2014/main" id="{DF99EF9E-CED8-8619-1A3B-C08767A9FFC8}"/>
                  </a:ext>
                </a:extLst>
              </p:cNvPr>
              <p:cNvSpPr>
                <a:spLocks noChangeShapeType="1"/>
              </p:cNvSpPr>
              <p:nvPr/>
            </p:nvSpPr>
            <p:spPr bwMode="auto">
              <a:xfrm>
                <a:off x="3792574" y="2716213"/>
                <a:ext cx="3148013" cy="2203450"/>
              </a:xfrm>
              <a:prstGeom prst="line">
                <a:avLst/>
              </a:prstGeom>
              <a:noFill/>
              <a:ln w="0">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70" name="Line 22">
                <a:extLst>
                  <a:ext uri="{FF2B5EF4-FFF2-40B4-BE49-F238E27FC236}">
                    <a16:creationId xmlns:a16="http://schemas.microsoft.com/office/drawing/2014/main" id="{322692FC-01BF-36C9-F6AB-1948060A117E}"/>
                  </a:ext>
                </a:extLst>
              </p:cNvPr>
              <p:cNvSpPr>
                <a:spLocks noChangeShapeType="1"/>
              </p:cNvSpPr>
              <p:nvPr/>
            </p:nvSpPr>
            <p:spPr bwMode="auto">
              <a:xfrm>
                <a:off x="6581811" y="2716213"/>
                <a:ext cx="3146425" cy="2203450"/>
              </a:xfrm>
              <a:prstGeom prst="line">
                <a:avLst/>
              </a:prstGeom>
              <a:noFill/>
              <a:ln w="0">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71" name="Line 23">
                <a:extLst>
                  <a:ext uri="{FF2B5EF4-FFF2-40B4-BE49-F238E27FC236}">
                    <a16:creationId xmlns:a16="http://schemas.microsoft.com/office/drawing/2014/main" id="{C71DA940-E304-074D-A465-F775BC0D7841}"/>
                  </a:ext>
                </a:extLst>
              </p:cNvPr>
              <p:cNvSpPr>
                <a:spLocks noChangeShapeType="1"/>
              </p:cNvSpPr>
              <p:nvPr/>
            </p:nvSpPr>
            <p:spPr bwMode="auto">
              <a:xfrm>
                <a:off x="6940586" y="4919663"/>
                <a:ext cx="0" cy="122872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1072" name="Line 24">
                <a:extLst>
                  <a:ext uri="{FF2B5EF4-FFF2-40B4-BE49-F238E27FC236}">
                    <a16:creationId xmlns:a16="http://schemas.microsoft.com/office/drawing/2014/main" id="{2F4E5DA7-D345-C865-7BAA-EB502F3833CC}"/>
                  </a:ext>
                </a:extLst>
              </p:cNvPr>
              <p:cNvSpPr>
                <a:spLocks noChangeShapeType="1"/>
              </p:cNvSpPr>
              <p:nvPr/>
            </p:nvSpPr>
            <p:spPr bwMode="auto">
              <a:xfrm>
                <a:off x="9728236" y="4919663"/>
                <a:ext cx="0" cy="34925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grpSp>
            <p:nvGrpSpPr>
              <p:cNvPr id="1073" name="Gruppo 1072">
                <a:extLst>
                  <a:ext uri="{FF2B5EF4-FFF2-40B4-BE49-F238E27FC236}">
                    <a16:creationId xmlns:a16="http://schemas.microsoft.com/office/drawing/2014/main" id="{7F960095-40FB-D980-7874-5E0BD0EE7468}"/>
                  </a:ext>
                </a:extLst>
              </p:cNvPr>
              <p:cNvGrpSpPr/>
              <p:nvPr/>
            </p:nvGrpSpPr>
            <p:grpSpPr>
              <a:xfrm>
                <a:off x="4315469" y="2694190"/>
                <a:ext cx="362279" cy="418906"/>
                <a:chOff x="4325831" y="2664822"/>
                <a:chExt cx="362279" cy="418906"/>
              </a:xfrm>
            </p:grpSpPr>
            <p:sp>
              <p:nvSpPr>
                <p:cNvPr id="2053" name="Rectangle 17">
                  <a:extLst>
                    <a:ext uri="{FF2B5EF4-FFF2-40B4-BE49-F238E27FC236}">
                      <a16:creationId xmlns:a16="http://schemas.microsoft.com/office/drawing/2014/main" id="{2D92E2CB-2B9D-A146-4F26-D5D22B6F13E4}"/>
                    </a:ext>
                  </a:extLst>
                </p:cNvPr>
                <p:cNvSpPr>
                  <a:spLocks noChangeArrowheads="1"/>
                </p:cNvSpPr>
                <p:nvPr/>
              </p:nvSpPr>
              <p:spPr bwMode="auto">
                <a:xfrm>
                  <a:off x="4325831" y="2806729"/>
                  <a:ext cx="3622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FF"/>
                      </a:solidFill>
                      <a:effectLst/>
                      <a:latin typeface="Comic Sans MS" panose="030F0702030302020204" pitchFamily="66" charset="0"/>
                    </a:rPr>
                    <a:t>T</a:t>
                  </a:r>
                  <a:r>
                    <a:rPr kumimoji="0" lang="it-IT" altLang="it-IT" sz="1800" b="0" i="0" u="none" strike="noStrike" cap="none" normalizeH="0" baseline="-25000" dirty="0">
                      <a:ln>
                        <a:noFill/>
                      </a:ln>
                      <a:solidFill>
                        <a:srgbClr val="0000FF"/>
                      </a:solidFill>
                      <a:effectLst/>
                      <a:latin typeface="Comic Sans MS" panose="030F0702030302020204" pitchFamily="66" charset="0"/>
                    </a:rPr>
                    <a:t>2</a:t>
                  </a:r>
                  <a:r>
                    <a:rPr kumimoji="0" lang="it-IT" altLang="it-IT" sz="1800" b="0" i="0" u="none" strike="noStrike" cap="none" normalizeH="0" baseline="0" dirty="0">
                      <a:ln>
                        <a:noFill/>
                      </a:ln>
                      <a:solidFill>
                        <a:srgbClr val="0000FF"/>
                      </a:solidFill>
                      <a:effectLst/>
                      <a:latin typeface="Comic Sans MS" panose="030F0702030302020204" pitchFamily="66" charset="0"/>
                    </a:rPr>
                    <a:t>r</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054" name="Rectangle 25">
                  <a:extLst>
                    <a:ext uri="{FF2B5EF4-FFF2-40B4-BE49-F238E27FC236}">
                      <a16:creationId xmlns:a16="http://schemas.microsoft.com/office/drawing/2014/main" id="{88219B26-B627-6A38-B16D-61F80EFC723A}"/>
                    </a:ext>
                  </a:extLst>
                </p:cNvPr>
                <p:cNvSpPr>
                  <a:spLocks noChangeArrowheads="1"/>
                </p:cNvSpPr>
                <p:nvPr/>
              </p:nvSpPr>
              <p:spPr bwMode="auto">
                <a:xfrm>
                  <a:off x="4504349" y="2664822"/>
                  <a:ext cx="180000"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900" b="0" i="0" u="none" strike="noStrike" cap="none" normalizeH="0" baseline="0" dirty="0">
                      <a:ln>
                        <a:noFill/>
                      </a:ln>
                      <a:solidFill>
                        <a:srgbClr val="0000FF"/>
                      </a:solidFill>
                      <a:effectLst/>
                      <a:latin typeface="Symbol" panose="05050102010706020507" pitchFamily="18" charset="2"/>
                    </a:rPr>
                    <a:t>¥</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grpSp>
          <p:grpSp>
            <p:nvGrpSpPr>
              <p:cNvPr id="1074" name="Gruppo 1073">
                <a:extLst>
                  <a:ext uri="{FF2B5EF4-FFF2-40B4-BE49-F238E27FC236}">
                    <a16:creationId xmlns:a16="http://schemas.microsoft.com/office/drawing/2014/main" id="{5E0C0028-1A8A-69C7-4766-EE0574890AD3}"/>
                  </a:ext>
                </a:extLst>
              </p:cNvPr>
              <p:cNvGrpSpPr/>
              <p:nvPr/>
            </p:nvGrpSpPr>
            <p:grpSpPr>
              <a:xfrm>
                <a:off x="3972528" y="1489075"/>
                <a:ext cx="7992000" cy="336139"/>
                <a:chOff x="11523664" y="1489075"/>
                <a:chExt cx="6154287" cy="336139"/>
              </a:xfrm>
            </p:grpSpPr>
            <p:sp>
              <p:nvSpPr>
                <p:cNvPr id="2049" name="Rectangle 12">
                  <a:extLst>
                    <a:ext uri="{FF2B5EF4-FFF2-40B4-BE49-F238E27FC236}">
                      <a16:creationId xmlns:a16="http://schemas.microsoft.com/office/drawing/2014/main" id="{430F0545-FE4A-AD8E-0E59-0816ECE4D7A0}"/>
                    </a:ext>
                  </a:extLst>
                </p:cNvPr>
                <p:cNvSpPr>
                  <a:spLocks noChangeArrowheads="1"/>
                </p:cNvSpPr>
                <p:nvPr/>
              </p:nvSpPr>
              <p:spPr bwMode="auto">
                <a:xfrm>
                  <a:off x="11523664" y="1573214"/>
                  <a:ext cx="6154287"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71450" marR="0" lvl="0" indent="-171450" algn="l" defTabSz="914400" rtl="0" eaLnBrk="0" fontAlgn="base" latinLnBrk="0" hangingPunct="0">
                    <a:lnSpc>
                      <a:spcPct val="100000"/>
                    </a:lnSpc>
                    <a:spcBef>
                      <a:spcPct val="0"/>
                    </a:spcBef>
                    <a:spcAft>
                      <a:spcPct val="0"/>
                    </a:spcAft>
                    <a:buClrTx/>
                    <a:buSzTx/>
                    <a:buFontTx/>
                    <a:buChar char="-"/>
                    <a:tabLst/>
                  </a:pPr>
                  <a:r>
                    <a:rPr kumimoji="0" lang="it-IT" altLang="it-IT" sz="1400" b="0" i="0" u="none" strike="noStrike" cap="none" normalizeH="0" baseline="0" dirty="0">
                      <a:ln>
                        <a:noFill/>
                      </a:ln>
                      <a:solidFill>
                        <a:srgbClr val="0000FF"/>
                      </a:solidFill>
                      <a:effectLst/>
                      <a:latin typeface="Comic Sans MS" panose="030F0702030302020204" pitchFamily="66" charset="0"/>
                    </a:rPr>
                    <a:t>Partendo dai piedi delle tracce si definiscono le tracce delle due rette (T</a:t>
                  </a:r>
                  <a:r>
                    <a:rPr kumimoji="0" lang="it-IT" altLang="it-IT" sz="1400" b="0" i="0" u="none" strike="noStrike" cap="none" normalizeH="0" baseline="-25000" dirty="0">
                      <a:ln>
                        <a:noFill/>
                      </a:ln>
                      <a:solidFill>
                        <a:srgbClr val="0000FF"/>
                      </a:solidFill>
                      <a:effectLst/>
                      <a:latin typeface="Comic Sans MS" panose="030F0702030302020204" pitchFamily="66" charset="0"/>
                    </a:rPr>
                    <a:t>1</a:t>
                  </a:r>
                  <a:r>
                    <a:rPr kumimoji="0" lang="it-IT" altLang="it-IT" sz="1400" b="0" i="0" u="none" strike="noStrike" cap="none" normalizeH="0" baseline="0" dirty="0">
                      <a:ln>
                        <a:noFill/>
                      </a:ln>
                      <a:solidFill>
                        <a:srgbClr val="0000FF"/>
                      </a:solidFill>
                      <a:effectLst/>
                      <a:latin typeface="Comic Sans MS" panose="030F0702030302020204" pitchFamily="66" charset="0"/>
                    </a:rPr>
                    <a:t>r;T</a:t>
                  </a:r>
                  <a:r>
                    <a:rPr kumimoji="0" lang="it-IT" altLang="it-IT" sz="1400" b="0" i="0" u="none" strike="noStrike" cap="none" normalizeH="0" baseline="-25000" dirty="0">
                      <a:ln>
                        <a:noFill/>
                      </a:ln>
                      <a:solidFill>
                        <a:srgbClr val="0000FF"/>
                      </a:solidFill>
                      <a:effectLst/>
                      <a:latin typeface="Comic Sans MS" panose="030F0702030302020204" pitchFamily="66" charset="0"/>
                    </a:rPr>
                    <a:t>2</a:t>
                  </a:r>
                  <a:r>
                    <a:rPr kumimoji="0" lang="it-IT" altLang="it-IT" sz="1400" b="0" i="0" u="none" strike="noStrike" cap="none" normalizeH="0" baseline="0" dirty="0">
                      <a:ln>
                        <a:noFill/>
                      </a:ln>
                      <a:solidFill>
                        <a:srgbClr val="0000FF"/>
                      </a:solidFill>
                      <a:effectLst/>
                      <a:latin typeface="Comic Sans MS" panose="030F0702030302020204" pitchFamily="66" charset="0"/>
                    </a:rPr>
                    <a:t>r) e (T</a:t>
                  </a:r>
                  <a:r>
                    <a:rPr kumimoji="0" lang="it-IT" altLang="it-IT" sz="1400" b="0" i="0" u="none" strike="noStrike" cap="none" normalizeH="0" baseline="-25000" dirty="0">
                      <a:ln>
                        <a:noFill/>
                      </a:ln>
                      <a:solidFill>
                        <a:srgbClr val="0000FF"/>
                      </a:solidFill>
                      <a:effectLst/>
                      <a:latin typeface="Comic Sans MS" panose="030F0702030302020204" pitchFamily="66" charset="0"/>
                    </a:rPr>
                    <a:t>1</a:t>
                  </a:r>
                  <a:r>
                    <a:rPr kumimoji="0" lang="it-IT" altLang="it-IT" sz="1400" b="0" i="0" u="none" strike="noStrike" cap="none" normalizeH="0" baseline="0" dirty="0">
                      <a:ln>
                        <a:noFill/>
                      </a:ln>
                      <a:solidFill>
                        <a:srgbClr val="0000FF"/>
                      </a:solidFill>
                      <a:effectLst/>
                      <a:latin typeface="Comic Sans MS" panose="030F0702030302020204" pitchFamily="66" charset="0"/>
                    </a:rPr>
                    <a:t>s;T</a:t>
                  </a:r>
                  <a:r>
                    <a:rPr kumimoji="0" lang="it-IT" altLang="it-IT" sz="1400" b="0" i="0" u="none" strike="noStrike" cap="none" normalizeH="0" baseline="-25000" dirty="0">
                      <a:ln>
                        <a:noFill/>
                      </a:ln>
                      <a:solidFill>
                        <a:srgbClr val="0000FF"/>
                      </a:solidFill>
                      <a:effectLst/>
                      <a:latin typeface="Comic Sans MS" panose="030F0702030302020204" pitchFamily="66" charset="0"/>
                    </a:rPr>
                    <a:t>2</a:t>
                  </a:r>
                  <a:r>
                    <a:rPr kumimoji="0" lang="it-IT" altLang="it-IT" sz="1400" b="0" i="0" u="none" strike="noStrike" cap="none" normalizeH="0" baseline="0" dirty="0">
                      <a:ln>
                        <a:noFill/>
                      </a:ln>
                      <a:solidFill>
                        <a:srgbClr val="0000FF"/>
                      </a:solidFill>
                      <a:effectLst/>
                      <a:latin typeface="Comic Sans MS" panose="030F0702030302020204" pitchFamily="66" charset="0"/>
                    </a:rPr>
                    <a:t>s)</a:t>
                  </a:r>
                  <a:endParaRPr kumimoji="0" lang="it-IT" altLang="it-IT" sz="1400" b="0" i="0" u="none" strike="noStrike" cap="none" normalizeH="0" baseline="0" dirty="0">
                    <a:ln>
                      <a:noFill/>
                    </a:ln>
                    <a:solidFill>
                      <a:schemeClr val="tx1"/>
                    </a:solidFill>
                    <a:effectLst/>
                  </a:endParaRPr>
                </a:p>
              </p:txBody>
            </p:sp>
            <p:sp>
              <p:nvSpPr>
                <p:cNvPr id="2051" name="Rectangle 27">
                  <a:extLst>
                    <a:ext uri="{FF2B5EF4-FFF2-40B4-BE49-F238E27FC236}">
                      <a16:creationId xmlns:a16="http://schemas.microsoft.com/office/drawing/2014/main" id="{8BC8B5CF-7719-F2D5-FA1D-5E28741D9FF3}"/>
                    </a:ext>
                  </a:extLst>
                </p:cNvPr>
                <p:cNvSpPr>
                  <a:spLocks noChangeArrowheads="1"/>
                </p:cNvSpPr>
                <p:nvPr/>
              </p:nvSpPr>
              <p:spPr bwMode="auto">
                <a:xfrm>
                  <a:off x="16527901" y="1489075"/>
                  <a:ext cx="1282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00FF"/>
                      </a:solidFill>
                      <a:effectLst/>
                      <a:latin typeface="Symbol" panose="05050102010706020507" pitchFamily="18" charset="2"/>
                    </a:rPr>
                    <a:t>¥</a:t>
                  </a:r>
                  <a:endParaRPr kumimoji="0" lang="it-IT" altLang="it-IT" sz="1400" b="0" i="0" u="none" strike="noStrike" cap="none" normalizeH="0" baseline="0" dirty="0">
                    <a:ln>
                      <a:noFill/>
                    </a:ln>
                    <a:solidFill>
                      <a:schemeClr val="tx1"/>
                    </a:solidFill>
                    <a:effectLst/>
                  </a:endParaRPr>
                </a:p>
              </p:txBody>
            </p:sp>
            <p:sp>
              <p:nvSpPr>
                <p:cNvPr id="2052" name="Rectangle 28">
                  <a:extLst>
                    <a:ext uri="{FF2B5EF4-FFF2-40B4-BE49-F238E27FC236}">
                      <a16:creationId xmlns:a16="http://schemas.microsoft.com/office/drawing/2014/main" id="{4DEF4DBC-5892-EDCD-9E25-DB4AB14D8232}"/>
                    </a:ext>
                  </a:extLst>
                </p:cNvPr>
                <p:cNvSpPr>
                  <a:spLocks noChangeArrowheads="1"/>
                </p:cNvSpPr>
                <p:nvPr/>
              </p:nvSpPr>
              <p:spPr bwMode="auto">
                <a:xfrm>
                  <a:off x="17269263" y="1489075"/>
                  <a:ext cx="1282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00FF"/>
                      </a:solidFill>
                      <a:effectLst/>
                      <a:latin typeface="Symbol" panose="05050102010706020507" pitchFamily="18" charset="2"/>
                    </a:rPr>
                    <a:t>¥</a:t>
                  </a:r>
                  <a:endParaRPr kumimoji="0" lang="it-IT" altLang="it-IT" sz="1400" b="0" i="0" u="none" strike="noStrike" cap="none" normalizeH="0" baseline="0" dirty="0">
                    <a:ln>
                      <a:noFill/>
                    </a:ln>
                    <a:solidFill>
                      <a:schemeClr val="tx1"/>
                    </a:solidFill>
                    <a:effectLst/>
                  </a:endParaRPr>
                </a:p>
              </p:txBody>
            </p:sp>
          </p:grpSp>
          <p:grpSp>
            <p:nvGrpSpPr>
              <p:cNvPr id="1075" name="Gruppo 1074">
                <a:extLst>
                  <a:ext uri="{FF2B5EF4-FFF2-40B4-BE49-F238E27FC236}">
                    <a16:creationId xmlns:a16="http://schemas.microsoft.com/office/drawing/2014/main" id="{C04EA3F5-54AF-2622-BE80-B1C93CBCEF78}"/>
                  </a:ext>
                </a:extLst>
              </p:cNvPr>
              <p:cNvGrpSpPr/>
              <p:nvPr/>
            </p:nvGrpSpPr>
            <p:grpSpPr>
              <a:xfrm>
                <a:off x="4173192" y="1695118"/>
                <a:ext cx="7326708" cy="305931"/>
                <a:chOff x="11560653" y="1910556"/>
                <a:chExt cx="5641975" cy="305931"/>
              </a:xfrm>
            </p:grpSpPr>
            <p:sp>
              <p:nvSpPr>
                <p:cNvPr id="1084" name="Rectangle 13">
                  <a:extLst>
                    <a:ext uri="{FF2B5EF4-FFF2-40B4-BE49-F238E27FC236}">
                      <a16:creationId xmlns:a16="http://schemas.microsoft.com/office/drawing/2014/main" id="{92052FE7-5CEF-16DE-2BAF-673B0239C8C5}"/>
                    </a:ext>
                  </a:extLst>
                </p:cNvPr>
                <p:cNvSpPr>
                  <a:spLocks noChangeArrowheads="1"/>
                </p:cNvSpPr>
                <p:nvPr/>
              </p:nvSpPr>
              <p:spPr bwMode="auto">
                <a:xfrm>
                  <a:off x="11560653" y="2001043"/>
                  <a:ext cx="56419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00FF"/>
                      </a:solidFill>
                      <a:effectLst/>
                      <a:latin typeface="Comic Sans MS" panose="030F0702030302020204" pitchFamily="66" charset="0"/>
                    </a:rPr>
                    <a:t>Le </a:t>
                  </a:r>
                  <a:r>
                    <a:rPr kumimoji="0" lang="it-IT" altLang="it-IT" sz="1400" i="0" u="none" strike="noStrike" cap="none" normalizeH="0" baseline="0" dirty="0">
                      <a:ln>
                        <a:noFill/>
                      </a:ln>
                      <a:solidFill>
                        <a:srgbClr val="0000FF"/>
                      </a:solidFill>
                      <a:effectLst/>
                      <a:latin typeface="Comic Sans MS" panose="030F0702030302020204" pitchFamily="66" charset="0"/>
                    </a:rPr>
                    <a:t>tracce</a:t>
                  </a:r>
                  <a:r>
                    <a:rPr kumimoji="0" lang="it-IT" altLang="it-IT" sz="1400" b="0" i="0" u="none" strike="noStrike" cap="none" normalizeH="0" baseline="0" dirty="0">
                      <a:ln>
                        <a:noFill/>
                      </a:ln>
                      <a:solidFill>
                        <a:srgbClr val="0000FF"/>
                      </a:solidFill>
                      <a:effectLst/>
                      <a:latin typeface="Comic Sans MS" panose="030F0702030302020204" pitchFamily="66" charset="0"/>
                    </a:rPr>
                    <a:t> seconde (T</a:t>
                  </a:r>
                  <a:r>
                    <a:rPr kumimoji="0" lang="it-IT" altLang="it-IT" sz="1400" b="0" i="0" u="none" strike="noStrike" cap="none" normalizeH="0" baseline="-25000" dirty="0">
                      <a:ln>
                        <a:noFill/>
                      </a:ln>
                      <a:solidFill>
                        <a:srgbClr val="0000FF"/>
                      </a:solidFill>
                      <a:effectLst/>
                      <a:latin typeface="Comic Sans MS" panose="030F0702030302020204" pitchFamily="66" charset="0"/>
                    </a:rPr>
                    <a:t>2</a:t>
                  </a:r>
                  <a:r>
                    <a:rPr kumimoji="0" lang="it-IT" altLang="it-IT" sz="1400" b="0" i="0" u="none" strike="noStrike" cap="none" normalizeH="0" baseline="0" dirty="0">
                      <a:ln>
                        <a:noFill/>
                      </a:ln>
                      <a:solidFill>
                        <a:srgbClr val="0000FF"/>
                      </a:solidFill>
                      <a:effectLst/>
                      <a:latin typeface="Comic Sans MS" panose="030F0702030302020204" pitchFamily="66" charset="0"/>
                    </a:rPr>
                    <a:t>r;T</a:t>
                  </a:r>
                  <a:r>
                    <a:rPr kumimoji="0" lang="it-IT" altLang="it-IT" sz="1400" b="0" i="0" u="none" strike="noStrike" cap="none" normalizeH="0" baseline="-25000" dirty="0">
                      <a:ln>
                        <a:noFill/>
                      </a:ln>
                      <a:solidFill>
                        <a:srgbClr val="0000FF"/>
                      </a:solidFill>
                      <a:effectLst/>
                      <a:latin typeface="Comic Sans MS" panose="030F0702030302020204" pitchFamily="66" charset="0"/>
                    </a:rPr>
                    <a:t>2</a:t>
                  </a:r>
                  <a:r>
                    <a:rPr kumimoji="0" lang="it-IT" altLang="it-IT" sz="1400" b="0" i="0" u="none" strike="noStrike" cap="none" normalizeH="0" baseline="0" dirty="0">
                      <a:ln>
                        <a:noFill/>
                      </a:ln>
                      <a:solidFill>
                        <a:srgbClr val="0000FF"/>
                      </a:solidFill>
                      <a:effectLst/>
                      <a:latin typeface="Comic Sans MS" panose="030F0702030302020204" pitchFamily="66" charset="0"/>
                    </a:rPr>
                    <a:t>s) sono improprie perché le rette r ed </a:t>
                  </a:r>
                  <a:r>
                    <a:rPr kumimoji="0" lang="it-IT" altLang="it-IT" sz="1400" b="0" i="0" u="none" strike="noStrike" cap="none" normalizeH="0" baseline="0" dirty="0">
                      <a:ln>
                        <a:noFill/>
                      </a:ln>
                      <a:solidFill>
                        <a:srgbClr val="00B050"/>
                      </a:solidFill>
                      <a:effectLst/>
                      <a:latin typeface="Comic Sans MS" panose="030F0702030302020204" pitchFamily="66" charset="0"/>
                    </a:rPr>
                    <a:t>s</a:t>
                  </a:r>
                  <a:r>
                    <a:rPr kumimoji="0" lang="it-IT" altLang="it-IT" sz="1400" b="0" i="0" u="none" strike="noStrike" cap="none" normalizeH="0" baseline="0" dirty="0">
                      <a:ln>
                        <a:noFill/>
                      </a:ln>
                      <a:solidFill>
                        <a:srgbClr val="0000FF"/>
                      </a:solidFill>
                      <a:effectLst/>
                      <a:latin typeface="Comic Sans MS" panose="030F0702030302020204" pitchFamily="66" charset="0"/>
                    </a:rPr>
                    <a:t> sono parallele a</a:t>
                  </a:r>
                  <a:endParaRPr kumimoji="0" lang="it-IT" altLang="it-IT" sz="1400" b="0" i="0" u="none" strike="noStrike" cap="none" normalizeH="0" baseline="0" dirty="0">
                    <a:ln>
                      <a:noFill/>
                    </a:ln>
                    <a:solidFill>
                      <a:schemeClr val="tx1"/>
                    </a:solidFill>
                    <a:effectLst/>
                  </a:endParaRPr>
                </a:p>
              </p:txBody>
            </p:sp>
            <p:sp>
              <p:nvSpPr>
                <p:cNvPr id="1085" name="Rectangle 14">
                  <a:extLst>
                    <a:ext uri="{FF2B5EF4-FFF2-40B4-BE49-F238E27FC236}">
                      <a16:creationId xmlns:a16="http://schemas.microsoft.com/office/drawing/2014/main" id="{A465F371-81AE-5F10-81CD-86AADE0D161D}"/>
                    </a:ext>
                  </a:extLst>
                </p:cNvPr>
                <p:cNvSpPr>
                  <a:spLocks noChangeArrowheads="1"/>
                </p:cNvSpPr>
                <p:nvPr/>
              </p:nvSpPr>
              <p:spPr bwMode="auto">
                <a:xfrm>
                  <a:off x="16762993" y="1975182"/>
                  <a:ext cx="1426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00FF"/>
                      </a:solidFill>
                      <a:effectLst/>
                      <a:latin typeface="Symbol" panose="05050102010706020507" pitchFamily="18" charset="2"/>
                    </a:rPr>
                    <a:t> p</a:t>
                  </a:r>
                  <a:endParaRPr kumimoji="0" lang="it-IT" altLang="it-IT" sz="1400" b="0" i="0" u="none" strike="noStrike" cap="none" normalizeH="0" baseline="0" dirty="0">
                    <a:ln>
                      <a:noFill/>
                    </a:ln>
                    <a:solidFill>
                      <a:schemeClr val="tx1"/>
                    </a:solidFill>
                    <a:effectLst/>
                  </a:endParaRPr>
                </a:p>
              </p:txBody>
            </p:sp>
            <p:sp>
              <p:nvSpPr>
                <p:cNvPr id="1086" name="Rectangle 15">
                  <a:extLst>
                    <a:ext uri="{FF2B5EF4-FFF2-40B4-BE49-F238E27FC236}">
                      <a16:creationId xmlns:a16="http://schemas.microsoft.com/office/drawing/2014/main" id="{6B7E599B-BCA0-CF8C-B6D1-CE14F6F6E4A5}"/>
                    </a:ext>
                  </a:extLst>
                </p:cNvPr>
                <p:cNvSpPr>
                  <a:spLocks noChangeArrowheads="1"/>
                </p:cNvSpPr>
                <p:nvPr/>
              </p:nvSpPr>
              <p:spPr bwMode="auto">
                <a:xfrm>
                  <a:off x="16903167" y="2029157"/>
                  <a:ext cx="73738" cy="14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25000" dirty="0">
                      <a:ln>
                        <a:noFill/>
                      </a:ln>
                      <a:solidFill>
                        <a:srgbClr val="0000FF"/>
                      </a:solidFill>
                      <a:effectLst/>
                      <a:latin typeface="Comic Sans MS" panose="030F0702030302020204" pitchFamily="66" charset="0"/>
                    </a:rPr>
                    <a:t>2</a:t>
                  </a:r>
                  <a:endParaRPr kumimoji="0" lang="it-IT" altLang="it-IT" sz="1400" b="0" i="0" u="none" strike="noStrike" cap="none" normalizeH="0" baseline="-25000" dirty="0">
                    <a:ln>
                      <a:noFill/>
                    </a:ln>
                    <a:solidFill>
                      <a:schemeClr val="tx1"/>
                    </a:solidFill>
                    <a:effectLst/>
                  </a:endParaRPr>
                </a:p>
              </p:txBody>
            </p:sp>
            <p:sp>
              <p:nvSpPr>
                <p:cNvPr id="1087" name="Rectangle 29">
                  <a:extLst>
                    <a:ext uri="{FF2B5EF4-FFF2-40B4-BE49-F238E27FC236}">
                      <a16:creationId xmlns:a16="http://schemas.microsoft.com/office/drawing/2014/main" id="{F7FA0D93-19CC-278A-FD33-CDD4201B3F0A}"/>
                    </a:ext>
                  </a:extLst>
                </p:cNvPr>
                <p:cNvSpPr>
                  <a:spLocks noChangeArrowheads="1"/>
                </p:cNvSpPr>
                <p:nvPr/>
              </p:nvSpPr>
              <p:spPr bwMode="auto">
                <a:xfrm>
                  <a:off x="12918203" y="1910556"/>
                  <a:ext cx="1282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00FF"/>
                      </a:solidFill>
                      <a:effectLst/>
                      <a:latin typeface="Symbol" panose="05050102010706020507" pitchFamily="18" charset="2"/>
                    </a:rPr>
                    <a:t>¥</a:t>
                  </a:r>
                  <a:endParaRPr kumimoji="0" lang="it-IT" altLang="it-IT" sz="1400" b="0" i="0" u="none" strike="noStrike" cap="none" normalizeH="0" baseline="0" dirty="0">
                    <a:ln>
                      <a:noFill/>
                    </a:ln>
                    <a:solidFill>
                      <a:schemeClr val="tx1"/>
                    </a:solidFill>
                    <a:effectLst/>
                  </a:endParaRPr>
                </a:p>
              </p:txBody>
            </p:sp>
            <p:sp>
              <p:nvSpPr>
                <p:cNvPr id="2048" name="Rectangle 30">
                  <a:extLst>
                    <a:ext uri="{FF2B5EF4-FFF2-40B4-BE49-F238E27FC236}">
                      <a16:creationId xmlns:a16="http://schemas.microsoft.com/office/drawing/2014/main" id="{EA63FD3D-4210-B57C-2B69-9B3224BC7EF0}"/>
                    </a:ext>
                  </a:extLst>
                </p:cNvPr>
                <p:cNvSpPr>
                  <a:spLocks noChangeArrowheads="1"/>
                </p:cNvSpPr>
                <p:nvPr/>
              </p:nvSpPr>
              <p:spPr bwMode="auto">
                <a:xfrm>
                  <a:off x="13193314" y="1915319"/>
                  <a:ext cx="1282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00FF"/>
                      </a:solidFill>
                      <a:effectLst/>
                      <a:latin typeface="Symbol" panose="05050102010706020507" pitchFamily="18" charset="2"/>
                    </a:rPr>
                    <a:t>¥</a:t>
                  </a:r>
                  <a:endParaRPr kumimoji="0" lang="it-IT" altLang="it-IT" sz="1400" b="0" i="0" u="none" strike="noStrike" cap="none" normalizeH="0" baseline="0" dirty="0">
                    <a:ln>
                      <a:noFill/>
                    </a:ln>
                    <a:solidFill>
                      <a:schemeClr val="tx1"/>
                    </a:solidFill>
                    <a:effectLst/>
                  </a:endParaRPr>
                </a:p>
              </p:txBody>
            </p:sp>
          </p:grpSp>
          <p:sp>
            <p:nvSpPr>
              <p:cNvPr id="1076" name="Line 31">
                <a:extLst>
                  <a:ext uri="{FF2B5EF4-FFF2-40B4-BE49-F238E27FC236}">
                    <a16:creationId xmlns:a16="http://schemas.microsoft.com/office/drawing/2014/main" id="{37A0B47D-42EF-A0FE-2A8A-B1A00B2035A0}"/>
                  </a:ext>
                </a:extLst>
              </p:cNvPr>
              <p:cNvSpPr>
                <a:spLocks noChangeShapeType="1"/>
              </p:cNvSpPr>
              <p:nvPr/>
            </p:nvSpPr>
            <p:spPr bwMode="auto">
              <a:xfrm flipH="1">
                <a:off x="3381411" y="6148388"/>
                <a:ext cx="3559175" cy="0"/>
              </a:xfrm>
              <a:prstGeom prst="line">
                <a:avLst/>
              </a:prstGeom>
              <a:noFill/>
              <a:ln w="0">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77" name="Line 32">
                <a:extLst>
                  <a:ext uri="{FF2B5EF4-FFF2-40B4-BE49-F238E27FC236}">
                    <a16:creationId xmlns:a16="http://schemas.microsoft.com/office/drawing/2014/main" id="{F9A35FBF-F6F9-9A1C-57FA-03A498BE53C1}"/>
                  </a:ext>
                </a:extLst>
              </p:cNvPr>
              <p:cNvSpPr>
                <a:spLocks noChangeShapeType="1"/>
              </p:cNvSpPr>
              <p:nvPr/>
            </p:nvSpPr>
            <p:spPr bwMode="auto">
              <a:xfrm flipH="1">
                <a:off x="3381411" y="5268913"/>
                <a:ext cx="6346825" cy="0"/>
              </a:xfrm>
              <a:prstGeom prst="line">
                <a:avLst/>
              </a:prstGeom>
              <a:noFill/>
              <a:ln w="0">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78" name="Rectangle 33">
                <a:extLst>
                  <a:ext uri="{FF2B5EF4-FFF2-40B4-BE49-F238E27FC236}">
                    <a16:creationId xmlns:a16="http://schemas.microsoft.com/office/drawing/2014/main" id="{44D34641-ADA1-72D1-1002-7C25BBCE8FB6}"/>
                  </a:ext>
                </a:extLst>
              </p:cNvPr>
              <p:cNvSpPr>
                <a:spLocks noChangeArrowheads="1"/>
              </p:cNvSpPr>
              <p:nvPr/>
            </p:nvSpPr>
            <p:spPr bwMode="auto">
              <a:xfrm>
                <a:off x="3381411" y="1363663"/>
                <a:ext cx="8666163" cy="5313362"/>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79" name="Rectangle 34">
                <a:extLst>
                  <a:ext uri="{FF2B5EF4-FFF2-40B4-BE49-F238E27FC236}">
                    <a16:creationId xmlns:a16="http://schemas.microsoft.com/office/drawing/2014/main" id="{B3127383-D51A-20B3-859E-F68B776690CD}"/>
                  </a:ext>
                </a:extLst>
              </p:cNvPr>
              <p:cNvSpPr>
                <a:spLocks noChangeArrowheads="1"/>
              </p:cNvSpPr>
              <p:nvPr/>
            </p:nvSpPr>
            <p:spPr bwMode="auto">
              <a:xfrm>
                <a:off x="3541749" y="4649788"/>
                <a:ext cx="1715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C00000"/>
                    </a:solidFill>
                    <a:effectLst/>
                    <a:latin typeface="Comic Sans MS" panose="030F0702030302020204" pitchFamily="66" charset="0"/>
                  </a:rPr>
                  <a:t>lt</a:t>
                </a:r>
                <a:endParaRPr kumimoji="0" lang="it-IT" altLang="it-IT" sz="1800" b="0" i="0" u="none" strike="noStrike" cap="none" normalizeH="0" baseline="0" dirty="0">
                  <a:ln>
                    <a:noFill/>
                  </a:ln>
                  <a:solidFill>
                    <a:srgbClr val="C00000"/>
                  </a:solidFill>
                  <a:effectLst/>
                </a:endParaRPr>
              </a:p>
            </p:txBody>
          </p:sp>
          <p:sp>
            <p:nvSpPr>
              <p:cNvPr id="1080" name="Line 35">
                <a:extLst>
                  <a:ext uri="{FF2B5EF4-FFF2-40B4-BE49-F238E27FC236}">
                    <a16:creationId xmlns:a16="http://schemas.microsoft.com/office/drawing/2014/main" id="{30200849-A2E1-D18E-CD61-9D13C9F004B7}"/>
                  </a:ext>
                </a:extLst>
              </p:cNvPr>
              <p:cNvSpPr>
                <a:spLocks noChangeShapeType="1"/>
              </p:cNvSpPr>
              <p:nvPr/>
            </p:nvSpPr>
            <p:spPr bwMode="auto">
              <a:xfrm>
                <a:off x="3424274" y="4919663"/>
                <a:ext cx="8572500" cy="0"/>
              </a:xfrm>
              <a:prstGeom prst="line">
                <a:avLst/>
              </a:prstGeom>
              <a:noFill/>
              <a:ln w="0">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grpSp>
            <p:nvGrpSpPr>
              <p:cNvPr id="1081" name="Gruppo 1080">
                <a:extLst>
                  <a:ext uri="{FF2B5EF4-FFF2-40B4-BE49-F238E27FC236}">
                    <a16:creationId xmlns:a16="http://schemas.microsoft.com/office/drawing/2014/main" id="{43B0DEF1-167C-E05C-283D-444FDED1F4F0}"/>
                  </a:ext>
                </a:extLst>
              </p:cNvPr>
              <p:cNvGrpSpPr/>
              <p:nvPr/>
            </p:nvGrpSpPr>
            <p:grpSpPr>
              <a:xfrm>
                <a:off x="6989422" y="2651626"/>
                <a:ext cx="363882" cy="417332"/>
                <a:chOff x="4477047" y="2796170"/>
                <a:chExt cx="363882" cy="417332"/>
              </a:xfrm>
            </p:grpSpPr>
            <p:sp>
              <p:nvSpPr>
                <p:cNvPr id="1082" name="Rectangle 17">
                  <a:extLst>
                    <a:ext uri="{FF2B5EF4-FFF2-40B4-BE49-F238E27FC236}">
                      <a16:creationId xmlns:a16="http://schemas.microsoft.com/office/drawing/2014/main" id="{85B8DF86-D572-9C4C-C1FF-5432AF0CF246}"/>
                    </a:ext>
                  </a:extLst>
                </p:cNvPr>
                <p:cNvSpPr>
                  <a:spLocks noChangeArrowheads="1"/>
                </p:cNvSpPr>
                <p:nvPr/>
              </p:nvSpPr>
              <p:spPr bwMode="auto">
                <a:xfrm>
                  <a:off x="4477047" y="2936503"/>
                  <a:ext cx="3638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FF"/>
                      </a:solidFill>
                      <a:effectLst/>
                      <a:latin typeface="Comic Sans MS" panose="030F0702030302020204" pitchFamily="66" charset="0"/>
                    </a:rPr>
                    <a:t>T</a:t>
                  </a:r>
                  <a:r>
                    <a:rPr kumimoji="0" lang="it-IT" altLang="it-IT" sz="1800" b="0" i="0" u="none" strike="noStrike" cap="none" normalizeH="0" baseline="-25000" dirty="0">
                      <a:ln>
                        <a:noFill/>
                      </a:ln>
                      <a:solidFill>
                        <a:srgbClr val="0000FF"/>
                      </a:solidFill>
                      <a:effectLst/>
                      <a:latin typeface="Comic Sans MS" panose="030F0702030302020204" pitchFamily="66" charset="0"/>
                    </a:rPr>
                    <a:t>2</a:t>
                  </a:r>
                  <a:r>
                    <a:rPr kumimoji="0" lang="it-IT" altLang="it-IT" sz="1800" b="0" i="0" u="none" strike="noStrike" cap="none" normalizeH="0" dirty="0">
                      <a:ln>
                        <a:noFill/>
                      </a:ln>
                      <a:solidFill>
                        <a:srgbClr val="0000FF"/>
                      </a:solidFill>
                      <a:effectLst/>
                      <a:latin typeface="Comic Sans MS" panose="030F0702030302020204" pitchFamily="66" charset="0"/>
                    </a:rPr>
                    <a:t>s</a:t>
                  </a:r>
                  <a:endParaRPr kumimoji="0" lang="it-IT" altLang="it-IT" sz="1800" b="0" i="0" u="none" strike="noStrike" cap="none" normalizeH="0" dirty="0">
                    <a:ln>
                      <a:noFill/>
                    </a:ln>
                    <a:solidFill>
                      <a:schemeClr val="tx1"/>
                    </a:solidFill>
                    <a:effectLst/>
                    <a:latin typeface="Arial" panose="020B0604020202020204" pitchFamily="34" charset="0"/>
                  </a:endParaRPr>
                </a:p>
              </p:txBody>
            </p:sp>
            <p:sp>
              <p:nvSpPr>
                <p:cNvPr id="1083" name="Rectangle 25">
                  <a:extLst>
                    <a:ext uri="{FF2B5EF4-FFF2-40B4-BE49-F238E27FC236}">
                      <a16:creationId xmlns:a16="http://schemas.microsoft.com/office/drawing/2014/main" id="{9DCF0F6F-A006-CDD8-16EF-651AF8E77F28}"/>
                    </a:ext>
                  </a:extLst>
                </p:cNvPr>
                <p:cNvSpPr>
                  <a:spLocks noChangeArrowheads="1"/>
                </p:cNvSpPr>
                <p:nvPr/>
              </p:nvSpPr>
              <p:spPr bwMode="auto">
                <a:xfrm>
                  <a:off x="4635530" y="2796170"/>
                  <a:ext cx="180000"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900" b="0" i="0" u="none" strike="noStrike" cap="none" normalizeH="0" baseline="0" dirty="0">
                      <a:ln>
                        <a:noFill/>
                      </a:ln>
                      <a:solidFill>
                        <a:srgbClr val="0000FF"/>
                      </a:solidFill>
                      <a:effectLst/>
                      <a:latin typeface="Symbol" panose="05050102010706020507" pitchFamily="18" charset="2"/>
                    </a:rPr>
                    <a:t>¥</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grpSp>
        </p:grpSp>
        <p:sp>
          <p:nvSpPr>
            <p:cNvPr id="1053" name="Rectangle 20">
              <a:extLst>
                <a:ext uri="{FF2B5EF4-FFF2-40B4-BE49-F238E27FC236}">
                  <a16:creationId xmlns:a16="http://schemas.microsoft.com/office/drawing/2014/main" id="{C7B7F07A-E630-0716-3964-BF52DB0A8863}"/>
                </a:ext>
              </a:extLst>
            </p:cNvPr>
            <p:cNvSpPr>
              <a:spLocks noChangeArrowheads="1"/>
            </p:cNvSpPr>
            <p:nvPr/>
          </p:nvSpPr>
          <p:spPr bwMode="auto">
            <a:xfrm>
              <a:off x="3390742" y="1987914"/>
              <a:ext cx="6540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1" i="0" u="none" strike="noStrike" cap="none" normalizeH="0" baseline="0" dirty="0">
                  <a:ln>
                    <a:noFill/>
                  </a:ln>
                  <a:solidFill>
                    <a:srgbClr val="FF0000"/>
                  </a:solidFill>
                  <a:effectLst/>
                  <a:latin typeface="Comic Sans MS" panose="030F0702030302020204" pitchFamily="66" charset="0"/>
                </a:rPr>
                <a:t>Passo2</a:t>
              </a:r>
              <a:endParaRPr kumimoji="0" lang="it-IT" altLang="it-IT" sz="1400" b="0" i="0" u="none" strike="noStrike" cap="none" normalizeH="0" baseline="0" dirty="0">
                <a:ln>
                  <a:noFill/>
                </a:ln>
                <a:solidFill>
                  <a:schemeClr val="tx1"/>
                </a:solidFill>
                <a:effectLst/>
              </a:endParaRPr>
            </a:p>
          </p:txBody>
        </p:sp>
        <p:sp>
          <p:nvSpPr>
            <p:cNvPr id="1054" name="Rectangle 21">
              <a:extLst>
                <a:ext uri="{FF2B5EF4-FFF2-40B4-BE49-F238E27FC236}">
                  <a16:creationId xmlns:a16="http://schemas.microsoft.com/office/drawing/2014/main" id="{9BF634C9-3278-A24C-D783-E89BF8B28360}"/>
                </a:ext>
              </a:extLst>
            </p:cNvPr>
            <p:cNvSpPr>
              <a:spLocks noChangeArrowheads="1"/>
            </p:cNvSpPr>
            <p:nvPr/>
          </p:nvSpPr>
          <p:spPr bwMode="auto">
            <a:xfrm>
              <a:off x="4035437" y="2002310"/>
              <a:ext cx="792909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dirty="0">
                  <a:ln>
                    <a:noFill/>
                  </a:ln>
                  <a:solidFill>
                    <a:srgbClr val="FF0000"/>
                  </a:solidFill>
                  <a:effectLst/>
                  <a:latin typeface="Comic Sans MS" panose="030F0702030302020204" pitchFamily="66" charset="0"/>
                </a:rPr>
                <a:t>- Collegando le prime due tracce (T</a:t>
              </a:r>
              <a:r>
                <a:rPr kumimoji="0" lang="it-IT" altLang="it-IT" sz="1300" b="0" i="0" u="none" strike="noStrike" cap="none" normalizeH="0" baseline="-25000" dirty="0">
                  <a:ln>
                    <a:noFill/>
                  </a:ln>
                  <a:solidFill>
                    <a:srgbClr val="FF0000"/>
                  </a:solidFill>
                  <a:effectLst/>
                  <a:latin typeface="Comic Sans MS" panose="030F0702030302020204" pitchFamily="66" charset="0"/>
                </a:rPr>
                <a:t>1</a:t>
              </a:r>
              <a:r>
                <a:rPr kumimoji="0" lang="it-IT" altLang="it-IT" sz="1300" b="0" i="0" u="none" strike="noStrike" cap="none" normalizeH="0" baseline="0" dirty="0">
                  <a:ln>
                    <a:noFill/>
                  </a:ln>
                  <a:solidFill>
                    <a:srgbClr val="FF0000"/>
                  </a:solidFill>
                  <a:effectLst/>
                  <a:latin typeface="Comic Sans MS" panose="030F0702030302020204" pitchFamily="66" charset="0"/>
                </a:rPr>
                <a:t>r+T</a:t>
              </a:r>
              <a:r>
                <a:rPr kumimoji="0" lang="it-IT" altLang="it-IT" sz="1300" b="0" i="0" u="none" strike="noStrike" cap="none" normalizeH="0" baseline="-25000" dirty="0">
                  <a:ln>
                    <a:noFill/>
                  </a:ln>
                  <a:solidFill>
                    <a:srgbClr val="FF0000"/>
                  </a:solidFill>
                  <a:effectLst/>
                  <a:latin typeface="Comic Sans MS" panose="030F0702030302020204" pitchFamily="66" charset="0"/>
                </a:rPr>
                <a:t>1</a:t>
              </a:r>
              <a:r>
                <a:rPr kumimoji="0" lang="it-IT" altLang="it-IT" sz="1300" b="0" i="0" u="none" strike="noStrike" cap="none" normalizeH="0" baseline="0" dirty="0">
                  <a:ln>
                    <a:noFill/>
                  </a:ln>
                  <a:solidFill>
                    <a:srgbClr val="FF0000"/>
                  </a:solidFill>
                  <a:effectLst/>
                  <a:latin typeface="Comic Sans MS" panose="030F0702030302020204" pitchFamily="66" charset="0"/>
                </a:rPr>
                <a:t>s) si ottiene il segmento che costituisce la traccia del piano </a:t>
              </a:r>
              <a:r>
                <a:rPr kumimoji="0" lang="it-IT" altLang="it-IT" sz="1300" b="0" i="0" u="none" strike="noStrike" cap="none" normalizeH="0" baseline="0" dirty="0">
                  <a:ln>
                    <a:noFill/>
                  </a:ln>
                  <a:solidFill>
                    <a:srgbClr val="FF0000"/>
                  </a:solidFill>
                  <a:effectLst/>
                  <a:latin typeface="Symbol" panose="05050102010706020507" pitchFamily="18" charset="2"/>
                </a:rPr>
                <a:t>a.</a:t>
              </a:r>
              <a:r>
                <a:rPr kumimoji="0" lang="it-IT" altLang="it-IT" sz="1300" b="0" i="0" u="none" strike="noStrike" cap="none" normalizeH="0" baseline="0" dirty="0">
                  <a:ln>
                    <a:noFill/>
                  </a:ln>
                  <a:solidFill>
                    <a:srgbClr val="FF0000"/>
                  </a:solidFill>
                  <a:effectLst/>
                  <a:latin typeface="Comic Sans MS" panose="030F0702030302020204" pitchFamily="66" charset="0"/>
                </a:rPr>
                <a:t> </a:t>
              </a:r>
              <a:endParaRPr kumimoji="0" lang="it-IT" altLang="it-IT" sz="1300" b="0" i="0" u="none" strike="noStrike" cap="none" normalizeH="0" baseline="0" dirty="0">
                <a:ln>
                  <a:noFill/>
                </a:ln>
                <a:solidFill>
                  <a:schemeClr val="tx1"/>
                </a:solidFill>
                <a:effectLst/>
              </a:endParaRPr>
            </a:p>
          </p:txBody>
        </p:sp>
        <p:sp>
          <p:nvSpPr>
            <p:cNvPr id="2058" name="Rectangle 26">
              <a:extLst>
                <a:ext uri="{FF2B5EF4-FFF2-40B4-BE49-F238E27FC236}">
                  <a16:creationId xmlns:a16="http://schemas.microsoft.com/office/drawing/2014/main" id="{0B536548-3EDF-6F18-94F2-A200B2FF9692}"/>
                </a:ext>
              </a:extLst>
            </p:cNvPr>
            <p:cNvSpPr>
              <a:spLocks noChangeArrowheads="1"/>
            </p:cNvSpPr>
            <p:nvPr/>
          </p:nvSpPr>
          <p:spPr bwMode="auto">
            <a:xfrm>
              <a:off x="4173192" y="2181228"/>
              <a:ext cx="732670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FF0000"/>
                  </a:solidFill>
                  <a:effectLst/>
                  <a:latin typeface="Comic Sans MS" panose="030F0702030302020204" pitchFamily="66" charset="0"/>
                </a:rPr>
                <a:t>Essendo le tracceT</a:t>
              </a:r>
              <a:r>
                <a:rPr kumimoji="0" lang="it-IT" altLang="it-IT" sz="1400" b="0" i="0" u="none" strike="noStrike" cap="none" normalizeH="0" baseline="-25000" dirty="0">
                  <a:ln>
                    <a:noFill/>
                  </a:ln>
                  <a:solidFill>
                    <a:srgbClr val="FF0000"/>
                  </a:solidFill>
                  <a:effectLst/>
                  <a:latin typeface="Comic Sans MS" panose="030F0702030302020204" pitchFamily="66" charset="0"/>
                </a:rPr>
                <a:t>2 </a:t>
              </a:r>
              <a:r>
                <a:rPr kumimoji="0" lang="it-IT" altLang="it-IT" sz="1400" b="0" i="0" u="none" strike="noStrike" cap="none" normalizeH="0" baseline="0" dirty="0">
                  <a:ln>
                    <a:noFill/>
                  </a:ln>
                  <a:solidFill>
                    <a:srgbClr val="FF0000"/>
                  </a:solidFill>
                  <a:effectLst/>
                  <a:latin typeface="Comic Sans MS" panose="030F0702030302020204" pitchFamily="66" charset="0"/>
                </a:rPr>
                <a:t>punti impropri significa che la t</a:t>
              </a:r>
              <a:r>
                <a:rPr kumimoji="0" lang="it-IT" altLang="it-IT" sz="1400" b="0" i="0" u="none" strike="noStrike" cap="none" normalizeH="0" baseline="-25000" dirty="0">
                  <a:ln>
                    <a:noFill/>
                  </a:ln>
                  <a:solidFill>
                    <a:srgbClr val="FF0000"/>
                  </a:solidFill>
                  <a:effectLst/>
                  <a:latin typeface="Comic Sans MS" panose="030F0702030302020204" pitchFamily="66" charset="0"/>
                </a:rPr>
                <a:t>2</a:t>
              </a:r>
              <a:r>
                <a:rPr kumimoji="0" lang="it-IT" altLang="it-IT" sz="1400" b="0" i="0" u="none" strike="noStrike" cap="none" normalizeH="0" baseline="0" dirty="0">
                  <a:ln>
                    <a:noFill/>
                  </a:ln>
                  <a:solidFill>
                    <a:srgbClr val="FF0000"/>
                  </a:solidFill>
                  <a:effectLst/>
                  <a:latin typeface="Symbol" panose="05050102010706020507" pitchFamily="18" charset="2"/>
                </a:rPr>
                <a:t>a </a:t>
              </a:r>
              <a:r>
                <a:rPr kumimoji="0" lang="it-IT" altLang="it-IT" sz="1400" b="0" i="0" u="none" strike="noStrike" cap="none" normalizeH="0" baseline="0" dirty="0">
                  <a:ln>
                    <a:noFill/>
                  </a:ln>
                  <a:solidFill>
                    <a:srgbClr val="FF0000"/>
                  </a:solidFill>
                  <a:effectLst/>
                  <a:latin typeface="Comic Sans MS" panose="030F0702030302020204" pitchFamily="66" charset="0"/>
                </a:rPr>
                <a:t>sarà una retta parallela ad r’’ e </a:t>
              </a:r>
              <a:r>
                <a:rPr kumimoji="0" lang="it-IT" altLang="it-IT" sz="1400" b="0" i="0" u="none" strike="noStrike" cap="none" normalizeH="0" baseline="0" dirty="0">
                  <a:ln>
                    <a:noFill/>
                  </a:ln>
                  <a:solidFill>
                    <a:srgbClr val="00B050"/>
                  </a:solidFill>
                  <a:effectLst/>
                  <a:latin typeface="Comic Sans MS" panose="030F0702030302020204" pitchFamily="66" charset="0"/>
                </a:rPr>
                <a:t>s’’</a:t>
              </a:r>
            </a:p>
          </p:txBody>
        </p:sp>
        <p:cxnSp>
          <p:nvCxnSpPr>
            <p:cNvPr id="2063" name="Connettore diritto 2062">
              <a:extLst>
                <a:ext uri="{FF2B5EF4-FFF2-40B4-BE49-F238E27FC236}">
                  <a16:creationId xmlns:a16="http://schemas.microsoft.com/office/drawing/2014/main" id="{757BC910-748E-5A5E-B6C4-87B944051A6C}"/>
                </a:ext>
              </a:extLst>
            </p:cNvPr>
            <p:cNvCxnSpPr>
              <a:cxnSpLocks/>
              <a:stCxn id="1076" idx="0"/>
              <a:endCxn id="1072" idx="1"/>
            </p:cNvCxnSpPr>
            <p:nvPr/>
          </p:nvCxnSpPr>
          <p:spPr>
            <a:xfrm flipV="1">
              <a:off x="6940586" y="5268913"/>
              <a:ext cx="2787651" cy="8794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 name="Line 22">
            <a:extLst>
              <a:ext uri="{FF2B5EF4-FFF2-40B4-BE49-F238E27FC236}">
                <a16:creationId xmlns:a16="http://schemas.microsoft.com/office/drawing/2014/main" id="{04A552E8-BA7F-8A21-E759-AD85AC1811BD}"/>
              </a:ext>
            </a:extLst>
          </p:cNvPr>
          <p:cNvSpPr>
            <a:spLocks noChangeShapeType="1"/>
          </p:cNvSpPr>
          <p:nvPr/>
        </p:nvSpPr>
        <p:spPr bwMode="auto">
          <a:xfrm>
            <a:off x="7658472" y="2713109"/>
            <a:ext cx="3159923" cy="2212903"/>
          </a:xfrm>
          <a:prstGeom prst="line">
            <a:avLst/>
          </a:prstGeom>
          <a:noFill/>
          <a:ln w="127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12" name="CasellaDiTesto 11">
            <a:extLst>
              <a:ext uri="{FF2B5EF4-FFF2-40B4-BE49-F238E27FC236}">
                <a16:creationId xmlns:a16="http://schemas.microsoft.com/office/drawing/2014/main" id="{1DE03572-9A78-8995-8756-E0735C86035C}"/>
              </a:ext>
            </a:extLst>
          </p:cNvPr>
          <p:cNvSpPr txBox="1"/>
          <p:nvPr/>
        </p:nvSpPr>
        <p:spPr>
          <a:xfrm>
            <a:off x="2510664" y="3127769"/>
            <a:ext cx="612000" cy="432000"/>
          </a:xfrm>
          <a:prstGeom prst="rect">
            <a:avLst/>
          </a:prstGeom>
          <a:solidFill>
            <a:schemeClr val="accent4">
              <a:lumMod val="20000"/>
              <a:lumOff val="80000"/>
            </a:schemeClr>
          </a:solidFill>
          <a:ln w="3175">
            <a:solidFill>
              <a:srgbClr val="C00000"/>
            </a:solidFill>
          </a:ln>
        </p:spPr>
        <p:txBody>
          <a:bodyPr wrap="square" rtlCol="0">
            <a:spAutoFit/>
          </a:bodyPr>
          <a:lstStyle/>
          <a:p>
            <a:r>
              <a:rPr lang="it-IT" sz="2400" dirty="0">
                <a:solidFill>
                  <a:srgbClr val="FF0000"/>
                </a:solidFill>
                <a:latin typeface="Comic Sans MS" panose="030F0702030302020204" pitchFamily="66" charset="0"/>
              </a:rPr>
              <a:t>t</a:t>
            </a:r>
            <a:r>
              <a:rPr lang="it-IT" sz="2400" baseline="-25000" dirty="0">
                <a:solidFill>
                  <a:srgbClr val="FF0000"/>
                </a:solidFill>
                <a:latin typeface="Comic Sans MS" panose="030F0702030302020204" pitchFamily="66" charset="0"/>
              </a:rPr>
              <a:t>1</a:t>
            </a:r>
            <a:r>
              <a:rPr lang="it-IT" sz="2400" dirty="0">
                <a:solidFill>
                  <a:srgbClr val="FF0000"/>
                </a:solidFill>
                <a:latin typeface="Symbol" panose="05050102010706020507" pitchFamily="18" charset="2"/>
              </a:rPr>
              <a:t>a</a:t>
            </a:r>
          </a:p>
        </p:txBody>
      </p:sp>
      <p:sp>
        <p:nvSpPr>
          <p:cNvPr id="16" name="CasellaDiTesto 15">
            <a:extLst>
              <a:ext uri="{FF2B5EF4-FFF2-40B4-BE49-F238E27FC236}">
                <a16:creationId xmlns:a16="http://schemas.microsoft.com/office/drawing/2014/main" id="{348C74BD-B60D-F19D-2E66-595BDA695BED}"/>
              </a:ext>
            </a:extLst>
          </p:cNvPr>
          <p:cNvSpPr txBox="1"/>
          <p:nvPr/>
        </p:nvSpPr>
        <p:spPr>
          <a:xfrm>
            <a:off x="2504008" y="2612153"/>
            <a:ext cx="648000" cy="432000"/>
          </a:xfrm>
          <a:prstGeom prst="rect">
            <a:avLst/>
          </a:prstGeom>
          <a:solidFill>
            <a:schemeClr val="accent4">
              <a:lumMod val="20000"/>
              <a:lumOff val="80000"/>
            </a:schemeClr>
          </a:solidFill>
          <a:ln w="3175">
            <a:solidFill>
              <a:srgbClr val="C00000"/>
            </a:solidFill>
          </a:ln>
        </p:spPr>
        <p:txBody>
          <a:bodyPr wrap="square" rtlCol="0">
            <a:spAutoFit/>
          </a:bodyPr>
          <a:lstStyle/>
          <a:p>
            <a:r>
              <a:rPr lang="it-IT" sz="2400" dirty="0">
                <a:solidFill>
                  <a:srgbClr val="FF0000"/>
                </a:solidFill>
                <a:latin typeface="Comic Sans MS" panose="030F0702030302020204" pitchFamily="66" charset="0"/>
              </a:rPr>
              <a:t>t</a:t>
            </a:r>
            <a:r>
              <a:rPr lang="it-IT" sz="2400" baseline="-25000" dirty="0">
                <a:solidFill>
                  <a:srgbClr val="FF0000"/>
                </a:solidFill>
                <a:latin typeface="Comic Sans MS" panose="030F0702030302020204" pitchFamily="66" charset="0"/>
              </a:rPr>
              <a:t>2</a:t>
            </a:r>
            <a:r>
              <a:rPr lang="it-IT" sz="2400" dirty="0">
                <a:solidFill>
                  <a:srgbClr val="FF0000"/>
                </a:solidFill>
                <a:latin typeface="Symbol" panose="05050102010706020507" pitchFamily="18" charset="2"/>
              </a:rPr>
              <a:t>a</a:t>
            </a:r>
          </a:p>
        </p:txBody>
      </p:sp>
      <p:sp>
        <p:nvSpPr>
          <p:cNvPr id="17" name="CasellaDiTesto 16">
            <a:extLst>
              <a:ext uri="{FF2B5EF4-FFF2-40B4-BE49-F238E27FC236}">
                <a16:creationId xmlns:a16="http://schemas.microsoft.com/office/drawing/2014/main" id="{7453D439-3247-0BAC-D60D-33D7AD3F79A6}"/>
              </a:ext>
            </a:extLst>
          </p:cNvPr>
          <p:cNvSpPr txBox="1"/>
          <p:nvPr/>
        </p:nvSpPr>
        <p:spPr>
          <a:xfrm>
            <a:off x="23114" y="3610421"/>
            <a:ext cx="3204000" cy="1661993"/>
          </a:xfrm>
          <a:prstGeom prst="rect">
            <a:avLst/>
          </a:prstGeom>
          <a:noFill/>
        </p:spPr>
        <p:txBody>
          <a:bodyPr wrap="square" rtlCol="0">
            <a:spAutoFit/>
          </a:bodyPr>
          <a:lstStyle/>
          <a:p>
            <a:pPr algn="ctr"/>
            <a:r>
              <a:rPr lang="it-IT" sz="17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Essendo entrambe le tracce seconde punti impropri, il punto di applicazione della </a:t>
            </a:r>
            <a:r>
              <a:rPr lang="it-IT" sz="1700" dirty="0">
                <a:solidFill>
                  <a:srgbClr val="FF0000"/>
                </a:solidFill>
                <a:effectLst/>
                <a:latin typeface="Comic Sans MS" panose="030F0702030302020204" pitchFamily="66" charset="0"/>
                <a:ea typeface="Times New Roman" panose="02020603050405020304" pitchFamily="18" charset="0"/>
                <a:cs typeface="Arial" panose="020B0604020202020204" pitchFamily="34" charset="0"/>
              </a:rPr>
              <a:t>(t</a:t>
            </a:r>
            <a:r>
              <a:rPr lang="it-IT" sz="1700" baseline="-25000" dirty="0">
                <a:solidFill>
                  <a:srgbClr val="FF0000"/>
                </a:solidFill>
                <a:effectLst/>
                <a:latin typeface="Comic Sans MS" panose="030F0702030302020204" pitchFamily="66" charset="0"/>
                <a:ea typeface="Times New Roman" panose="02020603050405020304" pitchFamily="18" charset="0"/>
                <a:cs typeface="Arial" panose="020B0604020202020204" pitchFamily="34" charset="0"/>
              </a:rPr>
              <a:t>2</a:t>
            </a:r>
            <a:r>
              <a:rPr lang="it-IT" sz="1700" dirty="0">
                <a:solidFill>
                  <a:srgbClr val="FF0000"/>
                </a:solidFill>
                <a:effectLst/>
                <a:latin typeface="Symbol" panose="05050102010706020507" pitchFamily="18" charset="2"/>
                <a:ea typeface="Times New Roman" panose="02020603050405020304" pitchFamily="18" charset="0"/>
                <a:cs typeface="Arial" panose="020B0604020202020204" pitchFamily="34" charset="0"/>
              </a:rPr>
              <a:t>a</a:t>
            </a:r>
            <a:r>
              <a:rPr lang="it-IT" sz="1700" dirty="0">
                <a:solidFill>
                  <a:srgbClr val="FF0000"/>
                </a:solidFill>
                <a:effectLst/>
                <a:latin typeface="Comic Sans MS" panose="030F0702030302020204" pitchFamily="66" charset="0"/>
                <a:ea typeface="Times New Roman" panose="02020603050405020304" pitchFamily="18" charset="0"/>
                <a:cs typeface="Arial" panose="020B0604020202020204" pitchFamily="34" charset="0"/>
              </a:rPr>
              <a:t>)</a:t>
            </a:r>
            <a:r>
              <a:rPr lang="it-IT" sz="1700" dirty="0">
                <a:solidFill>
                  <a:srgbClr val="C00000"/>
                </a:solidFill>
                <a:latin typeface="Comic Sans MS" panose="030F0702030302020204" pitchFamily="66" charset="0"/>
                <a:ea typeface="Times New Roman" panose="02020603050405020304" pitchFamily="18" charset="0"/>
                <a:cs typeface="Arial" panose="020B0604020202020204" pitchFamily="34" charset="0"/>
              </a:rPr>
              <a:t> </a:t>
            </a:r>
            <a:r>
              <a:rPr lang="it-IT" sz="17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va caratterizzato sulla lt dove questa si interseca con la </a:t>
            </a:r>
            <a:r>
              <a:rPr lang="it-IT" sz="1700" dirty="0">
                <a:solidFill>
                  <a:srgbClr val="FF0000"/>
                </a:solidFill>
                <a:effectLst/>
                <a:latin typeface="Comic Sans MS" panose="030F0702030302020204" pitchFamily="66" charset="0"/>
                <a:ea typeface="Times New Roman" panose="02020603050405020304" pitchFamily="18" charset="0"/>
                <a:cs typeface="Arial" panose="020B0604020202020204" pitchFamily="34" charset="0"/>
              </a:rPr>
              <a:t>(t</a:t>
            </a:r>
            <a:r>
              <a:rPr lang="it-IT" sz="1700" baseline="-25000" dirty="0">
                <a:solidFill>
                  <a:srgbClr val="FF0000"/>
                </a:solidFill>
                <a:effectLst/>
                <a:latin typeface="Comic Sans MS" panose="030F0702030302020204" pitchFamily="66" charset="0"/>
                <a:ea typeface="Times New Roman" panose="02020603050405020304" pitchFamily="18" charset="0"/>
                <a:cs typeface="Arial" panose="020B0604020202020204" pitchFamily="34" charset="0"/>
              </a:rPr>
              <a:t>1</a:t>
            </a:r>
            <a:r>
              <a:rPr lang="it-IT" sz="1700" dirty="0">
                <a:solidFill>
                  <a:srgbClr val="FF0000"/>
                </a:solidFill>
                <a:effectLst/>
                <a:latin typeface="Symbol" panose="05050102010706020507" pitchFamily="18" charset="2"/>
                <a:ea typeface="Times New Roman" panose="02020603050405020304" pitchFamily="18" charset="0"/>
                <a:cs typeface="Arial" panose="020B0604020202020204" pitchFamily="34" charset="0"/>
              </a:rPr>
              <a:t>a</a:t>
            </a:r>
            <a:r>
              <a:rPr lang="it-IT" sz="1700" dirty="0">
                <a:solidFill>
                  <a:srgbClr val="FF0000"/>
                </a:solidFill>
                <a:effectLst/>
                <a:latin typeface="Comic Sans MS" panose="030F0702030302020204" pitchFamily="66" charset="0"/>
                <a:ea typeface="Times New Roman" panose="02020603050405020304" pitchFamily="18" charset="0"/>
                <a:cs typeface="Arial" panose="020B0604020202020204" pitchFamily="34" charset="0"/>
              </a:rPr>
              <a:t>)</a:t>
            </a:r>
            <a:endParaRPr lang="it-IT" sz="1700" dirty="0">
              <a:solidFill>
                <a:srgbClr val="FF0000"/>
              </a:solidFill>
            </a:endParaRPr>
          </a:p>
        </p:txBody>
      </p:sp>
      <p:grpSp>
        <p:nvGrpSpPr>
          <p:cNvPr id="19" name="Gruppo 18">
            <a:extLst>
              <a:ext uri="{FF2B5EF4-FFF2-40B4-BE49-F238E27FC236}">
                <a16:creationId xmlns:a16="http://schemas.microsoft.com/office/drawing/2014/main" id="{B151823E-869A-24E6-A41B-A8667E50E1C9}"/>
              </a:ext>
            </a:extLst>
          </p:cNvPr>
          <p:cNvGrpSpPr/>
          <p:nvPr/>
        </p:nvGrpSpPr>
        <p:grpSpPr>
          <a:xfrm>
            <a:off x="76453" y="1205036"/>
            <a:ext cx="3240000" cy="2304000"/>
            <a:chOff x="76453" y="1205036"/>
            <a:chExt cx="3240000" cy="2458006"/>
          </a:xfrm>
        </p:grpSpPr>
        <p:sp>
          <p:nvSpPr>
            <p:cNvPr id="14" name="CasellaDiTesto 13">
              <a:extLst>
                <a:ext uri="{FF2B5EF4-FFF2-40B4-BE49-F238E27FC236}">
                  <a16:creationId xmlns:a16="http://schemas.microsoft.com/office/drawing/2014/main" id="{05F8E3E7-BCFF-77BE-A773-542FBEDC6450}"/>
                </a:ext>
              </a:extLst>
            </p:cNvPr>
            <p:cNvSpPr txBox="1"/>
            <p:nvPr/>
          </p:nvSpPr>
          <p:spPr>
            <a:xfrm>
              <a:off x="76453" y="1205036"/>
              <a:ext cx="3240000" cy="877163"/>
            </a:xfrm>
            <a:prstGeom prst="rect">
              <a:avLst/>
            </a:prstGeom>
            <a:noFill/>
          </p:spPr>
          <p:txBody>
            <a:bodyPr wrap="square" rtlCol="0">
              <a:spAutoFit/>
            </a:bodyPr>
            <a:lstStyle/>
            <a:p>
              <a:pPr algn="ctr"/>
              <a:r>
                <a:rPr lang="it-IT" sz="17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Estendendo il segmento </a:t>
              </a:r>
              <a:r>
                <a:rPr lang="it-IT" sz="1700" dirty="0">
                  <a:solidFill>
                    <a:srgbClr val="5450EE"/>
                  </a:solidFill>
                  <a:effectLst/>
                  <a:latin typeface="Comic Sans MS" panose="030F0702030302020204" pitchFamily="66" charset="0"/>
                  <a:ea typeface="Times New Roman" panose="02020603050405020304" pitchFamily="18" charset="0"/>
                  <a:cs typeface="Arial" panose="020B0604020202020204" pitchFamily="34" charset="0"/>
                </a:rPr>
                <a:t>(T</a:t>
              </a:r>
              <a:r>
                <a:rPr lang="it-IT" sz="1700" baseline="-25000" dirty="0">
                  <a:solidFill>
                    <a:srgbClr val="5450EE"/>
                  </a:solidFill>
                  <a:effectLst/>
                  <a:latin typeface="Comic Sans MS" panose="030F0702030302020204" pitchFamily="66" charset="0"/>
                  <a:ea typeface="Times New Roman" panose="02020603050405020304" pitchFamily="18" charset="0"/>
                  <a:cs typeface="Arial" panose="020B0604020202020204" pitchFamily="34" charset="0"/>
                </a:rPr>
                <a:t>1</a:t>
              </a:r>
              <a:r>
                <a:rPr lang="it-IT" sz="1700" dirty="0">
                  <a:solidFill>
                    <a:srgbClr val="5450EE"/>
                  </a:solidFill>
                  <a:effectLst/>
                  <a:latin typeface="Comic Sans MS" panose="030F0702030302020204" pitchFamily="66" charset="0"/>
                  <a:ea typeface="Times New Roman" panose="02020603050405020304" pitchFamily="18" charset="0"/>
                  <a:cs typeface="Arial" panose="020B0604020202020204" pitchFamily="34" charset="0"/>
                </a:rPr>
                <a:t>r+T</a:t>
              </a:r>
              <a:r>
                <a:rPr lang="it-IT" sz="1700" baseline="-25000" dirty="0">
                  <a:solidFill>
                    <a:srgbClr val="5450EE"/>
                  </a:solidFill>
                  <a:effectLst/>
                  <a:latin typeface="Comic Sans MS" panose="030F0702030302020204" pitchFamily="66" charset="0"/>
                  <a:ea typeface="Times New Roman" panose="02020603050405020304" pitchFamily="18" charset="0"/>
                  <a:cs typeface="Arial" panose="020B0604020202020204" pitchFamily="34" charset="0"/>
                </a:rPr>
                <a:t>1</a:t>
              </a:r>
              <a:r>
                <a:rPr lang="it-IT" sz="1700" dirty="0">
                  <a:solidFill>
                    <a:srgbClr val="5450EE"/>
                  </a:solidFill>
                  <a:effectLst/>
                  <a:latin typeface="Comic Sans MS" panose="030F0702030302020204" pitchFamily="66" charset="0"/>
                  <a:ea typeface="Times New Roman" panose="02020603050405020304" pitchFamily="18" charset="0"/>
                  <a:cs typeface="Arial" panose="020B0604020202020204" pitchFamily="34" charset="0"/>
                </a:rPr>
                <a:t>s) </a:t>
              </a:r>
              <a:r>
                <a:rPr lang="it-IT" sz="17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su </a:t>
              </a:r>
              <a:r>
                <a:rPr lang="it-IT" sz="1700" dirty="0">
                  <a:solidFill>
                    <a:srgbClr val="C00000"/>
                  </a:solidFill>
                  <a:effectLst/>
                  <a:latin typeface="Symbol" panose="05050102010706020507" pitchFamily="18" charset="2"/>
                  <a:ea typeface="Times New Roman" panose="02020603050405020304" pitchFamily="18" charset="0"/>
                  <a:cs typeface="Arial" panose="020B0604020202020204" pitchFamily="34" charset="0"/>
                </a:rPr>
                <a:t>p</a:t>
              </a:r>
              <a:r>
                <a:rPr lang="it-IT" sz="1700" baseline="-250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1</a:t>
              </a:r>
              <a:r>
                <a:rPr lang="it-IT" sz="17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 si determina la retta </a:t>
              </a:r>
              <a:r>
                <a:rPr lang="it-IT" sz="1700" dirty="0">
                  <a:solidFill>
                    <a:srgbClr val="FF0000"/>
                  </a:solidFill>
                  <a:effectLst/>
                  <a:latin typeface="Comic Sans MS" panose="030F0702030302020204" pitchFamily="66" charset="0"/>
                  <a:ea typeface="Times New Roman" panose="02020603050405020304" pitchFamily="18" charset="0"/>
                  <a:cs typeface="Arial" panose="020B0604020202020204" pitchFamily="34" charset="0"/>
                </a:rPr>
                <a:t>(t</a:t>
              </a:r>
              <a:r>
                <a:rPr lang="it-IT" sz="1700" baseline="-25000" dirty="0">
                  <a:solidFill>
                    <a:srgbClr val="FF0000"/>
                  </a:solidFill>
                  <a:effectLst/>
                  <a:latin typeface="Comic Sans MS" panose="030F0702030302020204" pitchFamily="66" charset="0"/>
                  <a:ea typeface="Times New Roman" panose="02020603050405020304" pitchFamily="18" charset="0"/>
                  <a:cs typeface="Arial" panose="020B0604020202020204" pitchFamily="34" charset="0"/>
                </a:rPr>
                <a:t>1</a:t>
              </a:r>
              <a:r>
                <a:rPr lang="it-IT" sz="1700" dirty="0">
                  <a:solidFill>
                    <a:srgbClr val="FF0000"/>
                  </a:solidFill>
                  <a:effectLst/>
                  <a:latin typeface="Symbol" panose="05050102010706020507" pitchFamily="18" charset="2"/>
                  <a:ea typeface="Times New Roman" panose="02020603050405020304" pitchFamily="18" charset="0"/>
                  <a:cs typeface="Arial" panose="020B0604020202020204" pitchFamily="34" charset="0"/>
                </a:rPr>
                <a:t>a</a:t>
              </a:r>
              <a:r>
                <a:rPr lang="it-IT" sz="1700" dirty="0">
                  <a:solidFill>
                    <a:srgbClr val="FF0000"/>
                  </a:solidFill>
                  <a:effectLst/>
                  <a:latin typeface="Comic Sans MS" panose="030F0702030302020204" pitchFamily="66" charset="0"/>
                  <a:ea typeface="Times New Roman" panose="02020603050405020304" pitchFamily="18" charset="0"/>
                  <a:cs typeface="Arial" panose="020B0604020202020204" pitchFamily="34" charset="0"/>
                </a:rPr>
                <a:t>)  </a:t>
              </a:r>
              <a:r>
                <a:rPr lang="it-IT" sz="17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mentre </a:t>
              </a:r>
              <a:r>
                <a:rPr lang="it-IT" sz="1700" dirty="0">
                  <a:solidFill>
                    <a:srgbClr val="FF0000"/>
                  </a:solidFill>
                  <a:effectLst/>
                  <a:latin typeface="Comic Sans MS" panose="030F0702030302020204" pitchFamily="66" charset="0"/>
                  <a:ea typeface="Times New Roman" panose="02020603050405020304" pitchFamily="18" charset="0"/>
                  <a:cs typeface="Arial" panose="020B0604020202020204" pitchFamily="34" charset="0"/>
                </a:rPr>
                <a:t>(t</a:t>
              </a:r>
              <a:r>
                <a:rPr lang="it-IT" sz="1700" baseline="-25000" dirty="0">
                  <a:solidFill>
                    <a:srgbClr val="FF0000"/>
                  </a:solidFill>
                  <a:effectLst/>
                  <a:latin typeface="Comic Sans MS" panose="030F0702030302020204" pitchFamily="66" charset="0"/>
                  <a:ea typeface="Times New Roman" panose="02020603050405020304" pitchFamily="18" charset="0"/>
                  <a:cs typeface="Arial" panose="020B0604020202020204" pitchFamily="34" charset="0"/>
                </a:rPr>
                <a:t>2</a:t>
              </a:r>
              <a:r>
                <a:rPr lang="it-IT" sz="1700" dirty="0">
                  <a:solidFill>
                    <a:srgbClr val="FF0000"/>
                  </a:solidFill>
                  <a:effectLst/>
                  <a:latin typeface="Symbol" panose="05050102010706020507" pitchFamily="18" charset="2"/>
                  <a:ea typeface="Times New Roman" panose="02020603050405020304" pitchFamily="18" charset="0"/>
                  <a:cs typeface="Arial" panose="020B0604020202020204" pitchFamily="34" charset="0"/>
                </a:rPr>
                <a:t>a</a:t>
              </a:r>
              <a:r>
                <a:rPr lang="it-IT" sz="1700" dirty="0">
                  <a:solidFill>
                    <a:srgbClr val="FF0000"/>
                  </a:solidFill>
                  <a:effectLst/>
                  <a:latin typeface="Comic Sans MS" panose="030F0702030302020204" pitchFamily="66" charset="0"/>
                  <a:ea typeface="Times New Roman" panose="02020603050405020304" pitchFamily="18" charset="0"/>
                  <a:cs typeface="Arial" panose="020B0604020202020204" pitchFamily="34" charset="0"/>
                </a:rPr>
                <a:t>)</a:t>
              </a:r>
              <a:endParaRPr lang="it-IT" sz="1700" dirty="0">
                <a:solidFill>
                  <a:srgbClr val="C00000"/>
                </a:solidFill>
              </a:endParaRPr>
            </a:p>
          </p:txBody>
        </p:sp>
        <p:sp>
          <p:nvSpPr>
            <p:cNvPr id="18" name="CasellaDiTesto 17">
              <a:extLst>
                <a:ext uri="{FF2B5EF4-FFF2-40B4-BE49-F238E27FC236}">
                  <a16:creationId xmlns:a16="http://schemas.microsoft.com/office/drawing/2014/main" id="{987E4AD9-DA22-2504-1054-7A8EEDA194B3}"/>
                </a:ext>
              </a:extLst>
            </p:cNvPr>
            <p:cNvSpPr txBox="1"/>
            <p:nvPr/>
          </p:nvSpPr>
          <p:spPr>
            <a:xfrm>
              <a:off x="84271" y="2001049"/>
              <a:ext cx="2304000" cy="1661993"/>
            </a:xfrm>
            <a:prstGeom prst="rect">
              <a:avLst/>
            </a:prstGeom>
            <a:noFill/>
          </p:spPr>
          <p:txBody>
            <a:bodyPr wrap="square" rtlCol="0">
              <a:spAutoFit/>
            </a:bodyPr>
            <a:lstStyle/>
            <a:p>
              <a:pPr algn="ctr"/>
              <a:r>
                <a:rPr lang="it-IT" sz="17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si ottiene mediante una retta parallela alle proiezioni r”//</a:t>
              </a:r>
              <a:r>
                <a:rPr lang="it-IT" sz="1700" dirty="0">
                  <a:solidFill>
                    <a:srgbClr val="00B050"/>
                  </a:solidFill>
                  <a:effectLst/>
                  <a:latin typeface="Comic Sans MS" panose="030F0702030302020204" pitchFamily="66" charset="0"/>
                  <a:ea typeface="Times New Roman" panose="02020603050405020304" pitchFamily="18" charset="0"/>
                  <a:cs typeface="Arial" panose="020B0604020202020204" pitchFamily="34" charset="0"/>
                </a:rPr>
                <a:t> s” </a:t>
              </a:r>
              <a:r>
                <a:rPr lang="it-IT" sz="17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applicata nel punto unito sulla lt in cui la  </a:t>
              </a:r>
              <a:r>
                <a:rPr lang="it-IT" sz="1700" dirty="0">
                  <a:solidFill>
                    <a:srgbClr val="FF0000"/>
                  </a:solidFill>
                  <a:effectLst/>
                  <a:latin typeface="Comic Sans MS" panose="030F0702030302020204" pitchFamily="66" charset="0"/>
                  <a:ea typeface="Times New Roman" panose="02020603050405020304" pitchFamily="18" charset="0"/>
                  <a:cs typeface="Arial" panose="020B0604020202020204" pitchFamily="34" charset="0"/>
                </a:rPr>
                <a:t>t</a:t>
              </a:r>
              <a:r>
                <a:rPr lang="it-IT" sz="1700" baseline="-25000" dirty="0">
                  <a:solidFill>
                    <a:srgbClr val="FF0000"/>
                  </a:solidFill>
                  <a:effectLst/>
                  <a:latin typeface="Comic Sans MS" panose="030F0702030302020204" pitchFamily="66" charset="0"/>
                  <a:ea typeface="Times New Roman" panose="02020603050405020304" pitchFamily="18" charset="0"/>
                  <a:cs typeface="Arial" panose="020B0604020202020204" pitchFamily="34" charset="0"/>
                </a:rPr>
                <a:t>1</a:t>
              </a:r>
              <a:r>
                <a:rPr lang="it-IT" sz="1700" dirty="0">
                  <a:solidFill>
                    <a:srgbClr val="FF0000"/>
                  </a:solidFill>
                  <a:effectLst/>
                  <a:latin typeface="Symbol" panose="05050102010706020507" pitchFamily="18" charset="2"/>
                  <a:ea typeface="Times New Roman" panose="02020603050405020304" pitchFamily="18" charset="0"/>
                  <a:cs typeface="Arial" panose="020B0604020202020204" pitchFamily="34" charset="0"/>
                </a:rPr>
                <a:t>a</a:t>
              </a:r>
              <a:r>
                <a:rPr lang="it-IT" sz="1700" dirty="0">
                  <a:solidFill>
                    <a:srgbClr val="C00000"/>
                  </a:solidFill>
                  <a:effectLst/>
                  <a:latin typeface="Symbol" panose="05050102010706020507" pitchFamily="18" charset="2"/>
                  <a:ea typeface="Times New Roman" panose="02020603050405020304" pitchFamily="18" charset="0"/>
                  <a:cs typeface="Arial" panose="020B0604020202020204" pitchFamily="34" charset="0"/>
                </a:rPr>
                <a:t> </a:t>
              </a:r>
              <a:r>
                <a:rPr lang="it-IT" sz="17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interseca la lt</a:t>
              </a:r>
              <a:endParaRPr lang="it-IT" sz="1700" dirty="0"/>
            </a:p>
          </p:txBody>
        </p:sp>
      </p:grpSp>
      <p:sp>
        <p:nvSpPr>
          <p:cNvPr id="20" name="CasellaDiTesto 19">
            <a:extLst>
              <a:ext uri="{FF2B5EF4-FFF2-40B4-BE49-F238E27FC236}">
                <a16:creationId xmlns:a16="http://schemas.microsoft.com/office/drawing/2014/main" id="{C0E9987F-D24E-5619-4ED9-2C9FCDBCC9EA}"/>
              </a:ext>
            </a:extLst>
          </p:cNvPr>
          <p:cNvSpPr txBox="1"/>
          <p:nvPr/>
        </p:nvSpPr>
        <p:spPr>
          <a:xfrm>
            <a:off x="17766" y="5291419"/>
            <a:ext cx="3168000" cy="877163"/>
          </a:xfrm>
          <a:prstGeom prst="rect">
            <a:avLst/>
          </a:prstGeom>
          <a:noFill/>
        </p:spPr>
        <p:txBody>
          <a:bodyPr wrap="square" rtlCol="0">
            <a:spAutoFit/>
          </a:bodyPr>
          <a:lstStyle/>
          <a:p>
            <a:pPr algn="ctr"/>
            <a:r>
              <a:rPr lang="it-IT" sz="17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L’esercizio si conclude con la </a:t>
            </a:r>
            <a:r>
              <a:rPr lang="it-IT" sz="1700" dirty="0">
                <a:solidFill>
                  <a:srgbClr val="C00000"/>
                </a:solidFill>
                <a:latin typeface="Comic Sans MS" panose="030F0702030302020204" pitchFamily="66" charset="0"/>
                <a:ea typeface="Times New Roman" panose="02020603050405020304" pitchFamily="18" charset="0"/>
                <a:cs typeface="Arial" panose="020B0604020202020204" pitchFamily="34" charset="0"/>
              </a:rPr>
              <a:t>verifica </a:t>
            </a:r>
            <a:r>
              <a:rPr lang="it-IT" sz="1700" dirty="0">
                <a:solidFill>
                  <a:srgbClr val="C00000"/>
                </a:solidFill>
                <a:effectLst/>
                <a:latin typeface="Comic Sans MS" panose="030F0702030302020204" pitchFamily="66" charset="0"/>
                <a:ea typeface="Times New Roman" panose="02020603050405020304" pitchFamily="18" charset="0"/>
                <a:cs typeface="Arial" panose="020B0604020202020204" pitchFamily="34" charset="0"/>
              </a:rPr>
              <a:t>di appartenenza delle rette al piano definito</a:t>
            </a:r>
            <a:endParaRPr lang="it-IT" sz="1700" dirty="0">
              <a:solidFill>
                <a:srgbClr val="C00000"/>
              </a:solidFill>
            </a:endParaRPr>
          </a:p>
        </p:txBody>
      </p:sp>
      <p:cxnSp>
        <p:nvCxnSpPr>
          <p:cNvPr id="22" name="Connettore 2 21">
            <a:extLst>
              <a:ext uri="{FF2B5EF4-FFF2-40B4-BE49-F238E27FC236}">
                <a16:creationId xmlns:a16="http://schemas.microsoft.com/office/drawing/2014/main" id="{745F96E2-595F-07AE-1069-5D9D1BE5F5D0}"/>
              </a:ext>
            </a:extLst>
          </p:cNvPr>
          <p:cNvCxnSpPr>
            <a:cxnSpLocks/>
            <a:stCxn id="16" idx="3"/>
            <a:endCxn id="27" idx="2"/>
          </p:cNvCxnSpPr>
          <p:nvPr/>
        </p:nvCxnSpPr>
        <p:spPr>
          <a:xfrm>
            <a:off x="3152008" y="2828153"/>
            <a:ext cx="5926863" cy="783497"/>
          </a:xfrm>
          <a:prstGeom prst="straightConnector1">
            <a:avLst/>
          </a:prstGeom>
          <a:ln w="31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4" name="Connettore 2 23">
            <a:extLst>
              <a:ext uri="{FF2B5EF4-FFF2-40B4-BE49-F238E27FC236}">
                <a16:creationId xmlns:a16="http://schemas.microsoft.com/office/drawing/2014/main" id="{57C02975-1826-81FB-2A1D-A88FD7D00C00}"/>
              </a:ext>
            </a:extLst>
          </p:cNvPr>
          <p:cNvCxnSpPr>
            <a:cxnSpLocks/>
            <a:stCxn id="12" idx="3"/>
            <a:endCxn id="25" idx="1"/>
          </p:cNvCxnSpPr>
          <p:nvPr/>
        </p:nvCxnSpPr>
        <p:spPr>
          <a:xfrm>
            <a:off x="3122664" y="3343769"/>
            <a:ext cx="4270161" cy="2214119"/>
          </a:xfrm>
          <a:prstGeom prst="straightConnector1">
            <a:avLst/>
          </a:prstGeom>
          <a:ln w="31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30" name="CasellaDiTesto 29">
            <a:extLst>
              <a:ext uri="{FF2B5EF4-FFF2-40B4-BE49-F238E27FC236}">
                <a16:creationId xmlns:a16="http://schemas.microsoft.com/office/drawing/2014/main" id="{C100D5A1-048A-0503-4D44-750A315960DC}"/>
              </a:ext>
            </a:extLst>
          </p:cNvPr>
          <p:cNvSpPr txBox="1"/>
          <p:nvPr/>
        </p:nvSpPr>
        <p:spPr>
          <a:xfrm>
            <a:off x="628032" y="6234107"/>
            <a:ext cx="1764000" cy="461665"/>
          </a:xfrm>
          <a:prstGeom prst="rect">
            <a:avLst/>
          </a:prstGeom>
          <a:solidFill>
            <a:schemeClr val="accent4">
              <a:lumMod val="20000"/>
              <a:lumOff val="80000"/>
            </a:schemeClr>
          </a:solidFill>
          <a:ln w="3175">
            <a:solidFill>
              <a:srgbClr val="C00000"/>
            </a:solidFill>
          </a:ln>
        </p:spPr>
        <p:txBody>
          <a:bodyPr wrap="square" rtlCol="0">
            <a:spAutoFit/>
          </a:bodyPr>
          <a:lstStyle/>
          <a:p>
            <a:r>
              <a:rPr lang="it-IT" sz="2400" dirty="0">
                <a:solidFill>
                  <a:srgbClr val="FF0000"/>
                </a:solidFill>
                <a:latin typeface="Symbol" panose="05050102010706020507" pitchFamily="18" charset="2"/>
                <a:ea typeface="Times New Roman" panose="02020603050405020304" pitchFamily="18" charset="0"/>
                <a:cs typeface="Arial" panose="020B0604020202020204" pitchFamily="34" charset="0"/>
              </a:rPr>
              <a:t>a</a:t>
            </a:r>
            <a:r>
              <a:rPr lang="it-IT" sz="2400" dirty="0">
                <a:latin typeface="Symbol" panose="05050102010706020507" pitchFamily="18" charset="2"/>
                <a:ea typeface="Times New Roman" panose="02020603050405020304" pitchFamily="18" charset="0"/>
                <a:cs typeface="Symbol" panose="05050102010706020507" pitchFamily="18" charset="2"/>
              </a:rPr>
              <a:t> Î </a:t>
            </a:r>
            <a:r>
              <a:rPr lang="it-IT" sz="2400" dirty="0">
                <a:solidFill>
                  <a:srgbClr val="C00000"/>
                </a:solidFill>
                <a:effectLst/>
                <a:latin typeface="Comic Sans MS" panose="030F0702030302020204" pitchFamily="66" charset="0"/>
                <a:ea typeface="Times New Roman" panose="02020603050405020304" pitchFamily="18" charset="0"/>
                <a:cs typeface="Symbol" panose="05050102010706020507" pitchFamily="18" charset="2"/>
              </a:rPr>
              <a:t>(r // </a:t>
            </a:r>
            <a:r>
              <a:rPr lang="it-IT" sz="2400" dirty="0">
                <a:solidFill>
                  <a:srgbClr val="00B050"/>
                </a:solidFill>
                <a:effectLst/>
                <a:latin typeface="Comic Sans MS" panose="030F0702030302020204" pitchFamily="66" charset="0"/>
                <a:ea typeface="Times New Roman" panose="02020603050405020304" pitchFamily="18" charset="0"/>
                <a:cs typeface="Symbol" panose="05050102010706020507" pitchFamily="18" charset="2"/>
              </a:rPr>
              <a:t>s</a:t>
            </a:r>
            <a:r>
              <a:rPr lang="it-IT" sz="2400" dirty="0">
                <a:solidFill>
                  <a:srgbClr val="C00000"/>
                </a:solidFill>
                <a:effectLst/>
                <a:latin typeface="Comic Sans MS" panose="030F0702030302020204" pitchFamily="66" charset="0"/>
                <a:ea typeface="Times New Roman" panose="02020603050405020304" pitchFamily="18" charset="0"/>
                <a:cs typeface="Symbol" panose="05050102010706020507" pitchFamily="18" charset="2"/>
              </a:rPr>
              <a:t>)</a:t>
            </a:r>
            <a:endParaRPr lang="it-IT" sz="2400" dirty="0">
              <a:solidFill>
                <a:srgbClr val="C00000"/>
              </a:solidFill>
            </a:endParaRPr>
          </a:p>
        </p:txBody>
      </p:sp>
      <p:sp>
        <p:nvSpPr>
          <p:cNvPr id="13" name="CasellaDiTesto 12">
            <a:extLst>
              <a:ext uri="{FF2B5EF4-FFF2-40B4-BE49-F238E27FC236}">
                <a16:creationId xmlns:a16="http://schemas.microsoft.com/office/drawing/2014/main" id="{0A7E828D-21E7-626C-70C1-09E17EDFF78E}"/>
              </a:ext>
            </a:extLst>
          </p:cNvPr>
          <p:cNvSpPr txBox="1"/>
          <p:nvPr/>
        </p:nvSpPr>
        <p:spPr>
          <a:xfrm>
            <a:off x="9082318" y="3351713"/>
            <a:ext cx="648000" cy="432000"/>
          </a:xfrm>
          <a:prstGeom prst="rect">
            <a:avLst/>
          </a:prstGeom>
          <a:noFill/>
        </p:spPr>
        <p:txBody>
          <a:bodyPr wrap="square" rtlCol="0">
            <a:spAutoFit/>
          </a:bodyPr>
          <a:lstStyle/>
          <a:p>
            <a:r>
              <a:rPr lang="it-IT" sz="2400" dirty="0">
                <a:solidFill>
                  <a:srgbClr val="FF0000"/>
                </a:solidFill>
                <a:latin typeface="Comic Sans MS" panose="030F0702030302020204" pitchFamily="66" charset="0"/>
              </a:rPr>
              <a:t>t</a:t>
            </a:r>
            <a:r>
              <a:rPr lang="it-IT" sz="2400" baseline="-25000" dirty="0">
                <a:solidFill>
                  <a:srgbClr val="FF0000"/>
                </a:solidFill>
                <a:latin typeface="Comic Sans MS" panose="030F0702030302020204" pitchFamily="66" charset="0"/>
              </a:rPr>
              <a:t>2</a:t>
            </a:r>
            <a:r>
              <a:rPr lang="it-IT" sz="2400" dirty="0">
                <a:solidFill>
                  <a:srgbClr val="FF0000"/>
                </a:solidFill>
                <a:latin typeface="Symbol" panose="05050102010706020507" pitchFamily="18" charset="2"/>
              </a:rPr>
              <a:t>a</a:t>
            </a:r>
          </a:p>
        </p:txBody>
      </p:sp>
      <p:sp>
        <p:nvSpPr>
          <p:cNvPr id="15" name="CasellaDiTesto 14">
            <a:extLst>
              <a:ext uri="{FF2B5EF4-FFF2-40B4-BE49-F238E27FC236}">
                <a16:creationId xmlns:a16="http://schemas.microsoft.com/office/drawing/2014/main" id="{74A87486-D039-6872-1D14-8FCF22B95556}"/>
              </a:ext>
            </a:extLst>
          </p:cNvPr>
          <p:cNvSpPr txBox="1"/>
          <p:nvPr/>
        </p:nvSpPr>
        <p:spPr>
          <a:xfrm>
            <a:off x="7272552" y="5488992"/>
            <a:ext cx="612000" cy="432000"/>
          </a:xfrm>
          <a:prstGeom prst="rect">
            <a:avLst/>
          </a:prstGeom>
          <a:noFill/>
        </p:spPr>
        <p:txBody>
          <a:bodyPr wrap="square" rtlCol="0">
            <a:spAutoFit/>
          </a:bodyPr>
          <a:lstStyle/>
          <a:p>
            <a:r>
              <a:rPr lang="it-IT" sz="2400" dirty="0">
                <a:solidFill>
                  <a:srgbClr val="FF0000"/>
                </a:solidFill>
                <a:latin typeface="Comic Sans MS" panose="030F0702030302020204" pitchFamily="66" charset="0"/>
              </a:rPr>
              <a:t>t</a:t>
            </a:r>
            <a:r>
              <a:rPr lang="it-IT" sz="2400" baseline="-25000" dirty="0">
                <a:solidFill>
                  <a:srgbClr val="FF0000"/>
                </a:solidFill>
                <a:latin typeface="Comic Sans MS" panose="030F0702030302020204" pitchFamily="66" charset="0"/>
              </a:rPr>
              <a:t>1</a:t>
            </a:r>
            <a:r>
              <a:rPr lang="it-IT" sz="2400" dirty="0">
                <a:solidFill>
                  <a:srgbClr val="FF0000"/>
                </a:solidFill>
                <a:latin typeface="Symbol" panose="05050102010706020507" pitchFamily="18" charset="2"/>
              </a:rPr>
              <a:t>a</a:t>
            </a:r>
          </a:p>
        </p:txBody>
      </p:sp>
      <p:sp>
        <p:nvSpPr>
          <p:cNvPr id="25" name="Ovale 24">
            <a:extLst>
              <a:ext uri="{FF2B5EF4-FFF2-40B4-BE49-F238E27FC236}">
                <a16:creationId xmlns:a16="http://schemas.microsoft.com/office/drawing/2014/main" id="{5732A0CD-D815-49FC-D937-4A4CD6411911}"/>
              </a:ext>
            </a:extLst>
          </p:cNvPr>
          <p:cNvSpPr/>
          <p:nvPr/>
        </p:nvSpPr>
        <p:spPr>
          <a:xfrm>
            <a:off x="7303200" y="5468263"/>
            <a:ext cx="612000" cy="612000"/>
          </a:xfrm>
          <a:prstGeom prst="ellipse">
            <a:avLst/>
          </a:prstGeom>
          <a:noFill/>
          <a:ln w="31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Ovale 26">
            <a:extLst>
              <a:ext uri="{FF2B5EF4-FFF2-40B4-BE49-F238E27FC236}">
                <a16:creationId xmlns:a16="http://schemas.microsoft.com/office/drawing/2014/main" id="{25B6C81F-A5A8-C402-C851-E1F7C441FF6D}"/>
              </a:ext>
            </a:extLst>
          </p:cNvPr>
          <p:cNvSpPr/>
          <p:nvPr/>
        </p:nvSpPr>
        <p:spPr>
          <a:xfrm>
            <a:off x="9078871" y="3305650"/>
            <a:ext cx="612000" cy="612000"/>
          </a:xfrm>
          <a:prstGeom prst="ellipse">
            <a:avLst/>
          </a:prstGeom>
          <a:noFill/>
          <a:ln w="31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 name="Connettore diritto 5">
            <a:extLst>
              <a:ext uri="{FF2B5EF4-FFF2-40B4-BE49-F238E27FC236}">
                <a16:creationId xmlns:a16="http://schemas.microsoft.com/office/drawing/2014/main" id="{2A13A2D8-416E-9E49-B365-94C0DD710F80}"/>
              </a:ext>
            </a:extLst>
          </p:cNvPr>
          <p:cNvCxnSpPr>
            <a:cxnSpLocks/>
          </p:cNvCxnSpPr>
          <p:nvPr/>
        </p:nvCxnSpPr>
        <p:spPr>
          <a:xfrm flipV="1">
            <a:off x="5324067" y="4926012"/>
            <a:ext cx="5495077" cy="17336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8FDA5ACC-E52B-0F78-314F-11637C9D1C8E}"/>
              </a:ext>
            </a:extLst>
          </p:cNvPr>
          <p:cNvSpPr txBox="1"/>
          <p:nvPr/>
        </p:nvSpPr>
        <p:spPr>
          <a:xfrm>
            <a:off x="3283846" y="2384971"/>
            <a:ext cx="8628949" cy="307777"/>
          </a:xfrm>
          <a:prstGeom prst="rect">
            <a:avLst/>
          </a:prstGeom>
          <a:noFill/>
        </p:spPr>
        <p:txBody>
          <a:bodyPr wrap="square" rtlCol="0">
            <a:spAutoFit/>
          </a:bodyPr>
          <a:lstStyle/>
          <a:p>
            <a:r>
              <a:rPr lang="it-IT" sz="1400" b="1" dirty="0">
                <a:solidFill>
                  <a:srgbClr val="FF0000"/>
                </a:solidFill>
                <a:latin typeface="Comic Sans MS" panose="030F0702030302020204" pitchFamily="66" charset="0"/>
              </a:rPr>
              <a:t>Passo3</a:t>
            </a:r>
            <a:r>
              <a:rPr lang="it-IT" sz="1400" dirty="0">
                <a:solidFill>
                  <a:srgbClr val="FF0000"/>
                </a:solidFill>
                <a:latin typeface="Comic Sans MS" panose="030F0702030302020204" pitchFamily="66" charset="0"/>
              </a:rPr>
              <a:t> – Estendendo il segmento </a:t>
            </a:r>
            <a:r>
              <a:rPr lang="it-IT" sz="1400" dirty="0">
                <a:solidFill>
                  <a:srgbClr val="5450EE"/>
                </a:solidFill>
                <a:latin typeface="Comic Sans MS" panose="030F0702030302020204" pitchFamily="66" charset="0"/>
              </a:rPr>
              <a:t>(T</a:t>
            </a:r>
            <a:r>
              <a:rPr lang="it-IT" sz="1400" baseline="-25000" dirty="0">
                <a:solidFill>
                  <a:srgbClr val="5450EE"/>
                </a:solidFill>
                <a:latin typeface="Comic Sans MS" panose="030F0702030302020204" pitchFamily="66" charset="0"/>
              </a:rPr>
              <a:t>1</a:t>
            </a:r>
            <a:r>
              <a:rPr lang="it-IT" sz="1400" dirty="0">
                <a:solidFill>
                  <a:srgbClr val="5450EE"/>
                </a:solidFill>
                <a:latin typeface="Comic Sans MS" panose="030F0702030302020204" pitchFamily="66" charset="0"/>
              </a:rPr>
              <a:t>r+T</a:t>
            </a:r>
            <a:r>
              <a:rPr lang="it-IT" sz="1400" baseline="-25000" dirty="0">
                <a:solidFill>
                  <a:srgbClr val="5450EE"/>
                </a:solidFill>
                <a:latin typeface="Comic Sans MS" panose="030F0702030302020204" pitchFamily="66" charset="0"/>
              </a:rPr>
              <a:t>1</a:t>
            </a:r>
            <a:r>
              <a:rPr lang="it-IT" sz="1400" dirty="0">
                <a:solidFill>
                  <a:srgbClr val="5450EE"/>
                </a:solidFill>
                <a:latin typeface="Comic Sans MS" panose="030F0702030302020204" pitchFamily="66" charset="0"/>
              </a:rPr>
              <a:t>s) </a:t>
            </a:r>
            <a:r>
              <a:rPr lang="it-IT" sz="1400" dirty="0">
                <a:solidFill>
                  <a:srgbClr val="FF0000"/>
                </a:solidFill>
                <a:latin typeface="Comic Sans MS" panose="030F0702030302020204" pitchFamily="66" charset="0"/>
              </a:rPr>
              <a:t>si ottiene t</a:t>
            </a:r>
            <a:r>
              <a:rPr lang="it-IT" sz="1400" baseline="-25000" dirty="0">
                <a:solidFill>
                  <a:srgbClr val="FF0000"/>
                </a:solidFill>
                <a:latin typeface="Comic Sans MS" panose="030F0702030302020204" pitchFamily="66" charset="0"/>
              </a:rPr>
              <a:t>1</a:t>
            </a:r>
            <a:r>
              <a:rPr lang="it-IT" sz="1400" dirty="0">
                <a:solidFill>
                  <a:srgbClr val="FF0000"/>
                </a:solidFill>
                <a:latin typeface="Symbol" panose="05050102010706020507" pitchFamily="18" charset="2"/>
              </a:rPr>
              <a:t>a</a:t>
            </a:r>
            <a:r>
              <a:rPr lang="it-IT" sz="1400" dirty="0">
                <a:solidFill>
                  <a:srgbClr val="FF0000"/>
                </a:solidFill>
                <a:latin typeface="Comic Sans MS" panose="030F0702030302020204" pitchFamily="66" charset="0"/>
              </a:rPr>
              <a:t> mentre t</a:t>
            </a:r>
            <a:r>
              <a:rPr lang="it-IT" sz="1400" baseline="-25000" dirty="0">
                <a:solidFill>
                  <a:srgbClr val="FF0000"/>
                </a:solidFill>
                <a:latin typeface="Comic Sans MS" panose="030F0702030302020204" pitchFamily="66" charset="0"/>
              </a:rPr>
              <a:t>2</a:t>
            </a:r>
            <a:r>
              <a:rPr lang="it-IT" sz="1400" dirty="0">
                <a:solidFill>
                  <a:srgbClr val="FF0000"/>
                </a:solidFill>
                <a:latin typeface="Symbol" panose="05050102010706020507" pitchFamily="18" charset="2"/>
              </a:rPr>
              <a:t>a</a:t>
            </a:r>
            <a:r>
              <a:rPr lang="it-IT" sz="1400" dirty="0">
                <a:solidFill>
                  <a:srgbClr val="FF0000"/>
                </a:solidFill>
                <a:latin typeface="Comic Sans MS" panose="030F0702030302020204" pitchFamily="66" charset="0"/>
              </a:rPr>
              <a:t> si dispone parallela a r’’//</a:t>
            </a:r>
            <a:r>
              <a:rPr lang="it-IT" sz="1400" dirty="0">
                <a:solidFill>
                  <a:srgbClr val="00B050"/>
                </a:solidFill>
                <a:latin typeface="Comic Sans MS" panose="030F0702030302020204" pitchFamily="66" charset="0"/>
              </a:rPr>
              <a:t>s’’</a:t>
            </a:r>
          </a:p>
        </p:txBody>
      </p:sp>
    </p:spTree>
    <p:extLst>
      <p:ext uri="{BB962C8B-B14F-4D97-AF65-F5344CB8AC3E}">
        <p14:creationId xmlns:p14="http://schemas.microsoft.com/office/powerpoint/2010/main" val="1546082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p:cTn id="14" dur="500" fill="hold"/>
                                        <p:tgtEl>
                                          <p:spTgt spid="35"/>
                                        </p:tgtEl>
                                        <p:attrNameLst>
                                          <p:attrName>ppt_w</p:attrName>
                                        </p:attrNameLst>
                                      </p:cBhvr>
                                      <p:tavLst>
                                        <p:tav tm="0">
                                          <p:val>
                                            <p:fltVal val="0"/>
                                          </p:val>
                                        </p:tav>
                                        <p:tav tm="100000">
                                          <p:val>
                                            <p:strVal val="#ppt_w"/>
                                          </p:val>
                                        </p:tav>
                                      </p:tavLst>
                                    </p:anim>
                                    <p:anim calcmode="lin" valueType="num">
                                      <p:cBhvr>
                                        <p:cTn id="15" dur="500" fill="hold"/>
                                        <p:tgtEl>
                                          <p:spTgt spid="35"/>
                                        </p:tgtEl>
                                        <p:attrNameLst>
                                          <p:attrName>ppt_h</p:attrName>
                                        </p:attrNameLst>
                                      </p:cBhvr>
                                      <p:tavLst>
                                        <p:tav tm="0">
                                          <p:val>
                                            <p:fltVal val="0"/>
                                          </p:val>
                                        </p:tav>
                                        <p:tav tm="100000">
                                          <p:val>
                                            <p:strVal val="#ppt_h"/>
                                          </p:val>
                                        </p:tav>
                                      </p:tavLst>
                                    </p:anim>
                                    <p:animEffect transition="in" filter="fade">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anim calcmode="lin" valueType="num">
                                      <p:cBhvr>
                                        <p:cTn id="56" dur="500" fill="hold"/>
                                        <p:tgtEl>
                                          <p:spTgt spid="13"/>
                                        </p:tgtEl>
                                        <p:attrNameLst>
                                          <p:attrName>ppt_x</p:attrName>
                                        </p:attrNameLst>
                                      </p:cBhvr>
                                      <p:tavLst>
                                        <p:tav tm="0">
                                          <p:val>
                                            <p:strVal val="#ppt_x"/>
                                          </p:val>
                                        </p:tav>
                                        <p:tav tm="100000">
                                          <p:val>
                                            <p:strVal val="#ppt_x"/>
                                          </p:val>
                                        </p:tav>
                                      </p:tavLst>
                                    </p:anim>
                                    <p:anim calcmode="lin" valueType="num">
                                      <p:cBhvr>
                                        <p:cTn id="57" dur="500" fill="hold"/>
                                        <p:tgtEl>
                                          <p:spTgt spid="13"/>
                                        </p:tgtEl>
                                        <p:attrNameLst>
                                          <p:attrName>ppt_y</p:attrName>
                                        </p:attrNameLst>
                                      </p:cBhvr>
                                      <p:tavLst>
                                        <p:tav tm="0">
                                          <p:val>
                                            <p:strVal val="#ppt_y+.1"/>
                                          </p:val>
                                        </p:tav>
                                        <p:tav tm="100000">
                                          <p:val>
                                            <p:strVal val="#ppt_y"/>
                                          </p:val>
                                        </p:tav>
                                      </p:tavLst>
                                    </p:anim>
                                  </p:childTnLst>
                                </p:cTn>
                              </p:par>
                              <p:par>
                                <p:cTn id="58" presetID="10"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ppt_w</p:attrName>
                                        </p:attrNameLst>
                                      </p:cBhvr>
                                      <p:tavLst>
                                        <p:tav tm="0">
                                          <p:val>
                                            <p:fltVal val="0"/>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animEffect transition="in" filter="fade">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500"/>
                                        <p:tgtEl>
                                          <p:spTgt spid="15"/>
                                        </p:tgtEl>
                                      </p:cBhvr>
                                    </p:animEffect>
                                    <p:anim calcmode="lin" valueType="num">
                                      <p:cBhvr>
                                        <p:cTn id="76" dur="500" fill="hold"/>
                                        <p:tgtEl>
                                          <p:spTgt spid="15"/>
                                        </p:tgtEl>
                                        <p:attrNameLst>
                                          <p:attrName>ppt_x</p:attrName>
                                        </p:attrNameLst>
                                      </p:cBhvr>
                                      <p:tavLst>
                                        <p:tav tm="0">
                                          <p:val>
                                            <p:strVal val="#ppt_x"/>
                                          </p:val>
                                        </p:tav>
                                        <p:tav tm="100000">
                                          <p:val>
                                            <p:strVal val="#ppt_x"/>
                                          </p:val>
                                        </p:tav>
                                      </p:tavLst>
                                    </p:anim>
                                    <p:anim calcmode="lin" valueType="num">
                                      <p:cBhvr>
                                        <p:cTn id="77" dur="500" fill="hold"/>
                                        <p:tgtEl>
                                          <p:spTgt spid="15"/>
                                        </p:tgtEl>
                                        <p:attrNameLst>
                                          <p:attrName>ppt_y</p:attrName>
                                        </p:attrNameLst>
                                      </p:cBhvr>
                                      <p:tavLst>
                                        <p:tav tm="0">
                                          <p:val>
                                            <p:strVal val="#ppt_y+.1"/>
                                          </p:val>
                                        </p:tav>
                                        <p:tav tm="100000">
                                          <p:val>
                                            <p:strVal val="#ppt_y"/>
                                          </p:val>
                                        </p:tav>
                                      </p:tavLst>
                                    </p:anim>
                                  </p:childTnLst>
                                </p:cTn>
                              </p:par>
                              <p:par>
                                <p:cTn id="78" presetID="10" presetClass="entr" presetSubtype="0"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500"/>
                                        <p:tgtEl>
                                          <p:spTgt spid="25"/>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p:cTn id="85" dur="500" fill="hold"/>
                                        <p:tgtEl>
                                          <p:spTgt spid="17"/>
                                        </p:tgtEl>
                                        <p:attrNameLst>
                                          <p:attrName>ppt_w</p:attrName>
                                        </p:attrNameLst>
                                      </p:cBhvr>
                                      <p:tavLst>
                                        <p:tav tm="0">
                                          <p:val>
                                            <p:fltVal val="0"/>
                                          </p:val>
                                        </p:tav>
                                        <p:tav tm="100000">
                                          <p:val>
                                            <p:strVal val="#ppt_w"/>
                                          </p:val>
                                        </p:tav>
                                      </p:tavLst>
                                    </p:anim>
                                    <p:anim calcmode="lin" valueType="num">
                                      <p:cBhvr>
                                        <p:cTn id="86" dur="500" fill="hold"/>
                                        <p:tgtEl>
                                          <p:spTgt spid="17"/>
                                        </p:tgtEl>
                                        <p:attrNameLst>
                                          <p:attrName>ppt_h</p:attrName>
                                        </p:attrNameLst>
                                      </p:cBhvr>
                                      <p:tavLst>
                                        <p:tav tm="0">
                                          <p:val>
                                            <p:fltVal val="0"/>
                                          </p:val>
                                        </p:tav>
                                        <p:tav tm="100000">
                                          <p:val>
                                            <p:strVal val="#ppt_h"/>
                                          </p:val>
                                        </p:tav>
                                      </p:tavLst>
                                    </p:anim>
                                    <p:animEffect transition="in" filter="fade">
                                      <p:cBhvr>
                                        <p:cTn id="87" dur="500"/>
                                        <p:tgtEl>
                                          <p:spTgt spid="17"/>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30"/>
                                        </p:tgtEl>
                                        <p:attrNameLst>
                                          <p:attrName>style.visibility</p:attrName>
                                        </p:attrNameLst>
                                      </p:cBhvr>
                                      <p:to>
                                        <p:strVal val="visible"/>
                                      </p:to>
                                    </p:set>
                                    <p:anim calcmode="lin" valueType="num">
                                      <p:cBhvr>
                                        <p:cTn id="99" dur="500" fill="hold"/>
                                        <p:tgtEl>
                                          <p:spTgt spid="30"/>
                                        </p:tgtEl>
                                        <p:attrNameLst>
                                          <p:attrName>ppt_w</p:attrName>
                                        </p:attrNameLst>
                                      </p:cBhvr>
                                      <p:tavLst>
                                        <p:tav tm="0">
                                          <p:val>
                                            <p:fltVal val="0"/>
                                          </p:val>
                                        </p:tav>
                                        <p:tav tm="100000">
                                          <p:val>
                                            <p:strVal val="#ppt_w"/>
                                          </p:val>
                                        </p:tav>
                                      </p:tavLst>
                                    </p:anim>
                                    <p:anim calcmode="lin" valueType="num">
                                      <p:cBhvr>
                                        <p:cTn id="100" dur="500" fill="hold"/>
                                        <p:tgtEl>
                                          <p:spTgt spid="30"/>
                                        </p:tgtEl>
                                        <p:attrNameLst>
                                          <p:attrName>ppt_h</p:attrName>
                                        </p:attrNameLst>
                                      </p:cBhvr>
                                      <p:tavLst>
                                        <p:tav tm="0">
                                          <p:val>
                                            <p:fltVal val="0"/>
                                          </p:val>
                                        </p:tav>
                                        <p:tav tm="100000">
                                          <p:val>
                                            <p:strVal val="#ppt_h"/>
                                          </p:val>
                                        </p:tav>
                                      </p:tavLst>
                                    </p:anim>
                                    <p:animEffect transition="in" filter="fade">
                                      <p:cBhvr>
                                        <p:cTn id="10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6" grpId="0" animBg="1"/>
      <p:bldP spid="17" grpId="0"/>
      <p:bldP spid="20" grpId="0"/>
      <p:bldP spid="30" grpId="0" animBg="1"/>
      <p:bldP spid="13" grpId="0"/>
      <p:bldP spid="15" grpId="0"/>
      <p:bldP spid="25" grpId="0" animBg="1"/>
      <p:bldP spid="27"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08A9B71-F4B6-B569-E5CB-1CFCAA197605}"/>
              </a:ext>
            </a:extLst>
          </p:cNvPr>
          <p:cNvSpPr txBox="1">
            <a:spLocks noChangeArrowheads="1"/>
          </p:cNvSpPr>
          <p:nvPr/>
        </p:nvSpPr>
        <p:spPr>
          <a:xfrm>
            <a:off x="66000" y="41275"/>
            <a:ext cx="12060000" cy="360000"/>
          </a:xfrm>
          <a:prstGeom prst="rect">
            <a:avLst/>
          </a:prstGeom>
          <a:ln w="3175" cmpd="dbl">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000" b="0" i="0" u="none" strike="noStrike" kern="1200" cap="none" spc="0" normalizeH="0" baseline="0" noProof="0" dirty="0">
                <a:ln>
                  <a:noFill/>
                </a:ln>
                <a:solidFill>
                  <a:srgbClr val="C00000"/>
                </a:solidFill>
                <a:effectLst/>
                <a:uLnTx/>
                <a:uFillTx/>
                <a:latin typeface="Comic Sans MS" panose="030F0702030302020204" pitchFamily="66" charset="0"/>
                <a:ea typeface="+mj-ea"/>
                <a:cs typeface="+mj-cs"/>
              </a:rPr>
              <a:t>     PIANO  PER  DUE  RETTE  FRONTALI  PARALLELE  NEL  PRIMO DIEDRO </a:t>
            </a:r>
          </a:p>
        </p:txBody>
      </p:sp>
      <p:sp>
        <p:nvSpPr>
          <p:cNvPr id="5" name="Callout: freccia in giù 4">
            <a:extLst>
              <a:ext uri="{FF2B5EF4-FFF2-40B4-BE49-F238E27FC236}">
                <a16:creationId xmlns:a16="http://schemas.microsoft.com/office/drawing/2014/main" id="{3E65A582-90C5-42E5-2EA0-8995286DB16C}"/>
              </a:ext>
            </a:extLst>
          </p:cNvPr>
          <p:cNvSpPr/>
          <p:nvPr/>
        </p:nvSpPr>
        <p:spPr>
          <a:xfrm rot="16200000">
            <a:off x="-1277612" y="2424375"/>
            <a:ext cx="3866659" cy="1179429"/>
          </a:xfrm>
          <a:prstGeom prst="downArrowCallout">
            <a:avLst/>
          </a:prstGeom>
          <a:solidFill>
            <a:srgbClr val="FFF2CC"/>
          </a:solid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Verifica</a:t>
            </a:r>
          </a:p>
        </p:txBody>
      </p:sp>
      <p:sp>
        <p:nvSpPr>
          <p:cNvPr id="37" name="CasellaDiTesto 36">
            <a:hlinkClick r:id="rId3" action="ppaction://hlinksldjump"/>
            <a:extLst>
              <a:ext uri="{FF2B5EF4-FFF2-40B4-BE49-F238E27FC236}">
                <a16:creationId xmlns:a16="http://schemas.microsoft.com/office/drawing/2014/main" id="{D328E884-010A-D582-117B-10E1E9F84CD3}"/>
              </a:ext>
            </a:extLst>
          </p:cNvPr>
          <p:cNvSpPr txBox="1"/>
          <p:nvPr/>
        </p:nvSpPr>
        <p:spPr>
          <a:xfrm>
            <a:off x="10523001" y="40671"/>
            <a:ext cx="1611057" cy="360000"/>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Torna a Indice</a:t>
            </a:r>
          </a:p>
        </p:txBody>
      </p:sp>
      <p:cxnSp>
        <p:nvCxnSpPr>
          <p:cNvPr id="2" name="Connettore diritto 1">
            <a:extLst>
              <a:ext uri="{FF2B5EF4-FFF2-40B4-BE49-F238E27FC236}">
                <a16:creationId xmlns:a16="http://schemas.microsoft.com/office/drawing/2014/main" id="{BE7E6E6A-207E-4924-FF43-DF549CC6BC11}"/>
              </a:ext>
            </a:extLst>
          </p:cNvPr>
          <p:cNvCxnSpPr/>
          <p:nvPr/>
        </p:nvCxnSpPr>
        <p:spPr>
          <a:xfrm>
            <a:off x="0" y="6858000"/>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99677267-A711-684C-62B5-2A9084A3428F}"/>
              </a:ext>
            </a:extLst>
          </p:cNvPr>
          <p:cNvSpPr txBox="1"/>
          <p:nvPr/>
        </p:nvSpPr>
        <p:spPr>
          <a:xfrm>
            <a:off x="3080692" y="434429"/>
            <a:ext cx="9000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Esemplificazione grafica della ricerca e definizione di un piano passante per due rette frontali  parallele collocate nel primo diedro </a:t>
            </a:r>
          </a:p>
        </p:txBody>
      </p:sp>
      <p:sp>
        <p:nvSpPr>
          <p:cNvPr id="1048" name="Rectangle 40">
            <a:extLst>
              <a:ext uri="{FF2B5EF4-FFF2-40B4-BE49-F238E27FC236}">
                <a16:creationId xmlns:a16="http://schemas.microsoft.com/office/drawing/2014/main" id="{D7A6A52D-408C-3A64-FEB9-F5FFA4310F22}"/>
              </a:ext>
            </a:extLst>
          </p:cNvPr>
          <p:cNvSpPr>
            <a:spLocks noChangeArrowheads="1"/>
          </p:cNvSpPr>
          <p:nvPr/>
        </p:nvSpPr>
        <p:spPr bwMode="auto">
          <a:xfrm>
            <a:off x="9551987" y="-965727"/>
            <a:ext cx="529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 </a:t>
            </a:r>
            <a:endParaRPr kumimoji="0" lang="it-IT" alt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68" name="Rectangle 54">
            <a:extLst>
              <a:ext uri="{FF2B5EF4-FFF2-40B4-BE49-F238E27FC236}">
                <a16:creationId xmlns:a16="http://schemas.microsoft.com/office/drawing/2014/main" id="{B40ABD91-5344-AFB9-6F06-18D34E857CB7}"/>
              </a:ext>
            </a:extLst>
          </p:cNvPr>
          <p:cNvSpPr>
            <a:spLocks noChangeArrowheads="1"/>
          </p:cNvSpPr>
          <p:nvPr/>
        </p:nvSpPr>
        <p:spPr bwMode="auto">
          <a:xfrm>
            <a:off x="8524876" y="-2084388"/>
            <a:ext cx="17224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  del piano cercato.</a:t>
            </a:r>
            <a:endParaRPr kumimoji="0" lang="it-IT" alt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Callout: freccia in giù 6">
            <a:extLst>
              <a:ext uri="{FF2B5EF4-FFF2-40B4-BE49-F238E27FC236}">
                <a16:creationId xmlns:a16="http://schemas.microsoft.com/office/drawing/2014/main" id="{8554AB09-A00F-F36D-6496-650AE2333520}"/>
              </a:ext>
            </a:extLst>
          </p:cNvPr>
          <p:cNvSpPr/>
          <p:nvPr/>
        </p:nvSpPr>
        <p:spPr>
          <a:xfrm rot="16200000">
            <a:off x="-100282" y="5323288"/>
            <a:ext cx="1512001" cy="1179429"/>
          </a:xfrm>
          <a:prstGeom prst="downArrowCallout">
            <a:avLst/>
          </a:prstGeom>
          <a:solidFill>
            <a:srgbClr val="FFF2CC"/>
          </a:solid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Risultato</a:t>
            </a:r>
          </a:p>
        </p:txBody>
      </p:sp>
      <p:sp>
        <p:nvSpPr>
          <p:cNvPr id="3" name="CasellaDiTesto 2">
            <a:extLst>
              <a:ext uri="{FF2B5EF4-FFF2-40B4-BE49-F238E27FC236}">
                <a16:creationId xmlns:a16="http://schemas.microsoft.com/office/drawing/2014/main" id="{FB41D967-B059-B8F7-66CC-9C5B9CD7258B}"/>
              </a:ext>
            </a:extLst>
          </p:cNvPr>
          <p:cNvSpPr txBox="1"/>
          <p:nvPr/>
        </p:nvSpPr>
        <p:spPr>
          <a:xfrm>
            <a:off x="1485900" y="1080760"/>
            <a:ext cx="10620000" cy="923330"/>
          </a:xfrm>
          <a:prstGeom prst="rect">
            <a:avLst/>
          </a:prstGeom>
          <a:noFill/>
          <a:ln w="31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Arial" panose="020B0604020202020204" pitchFamily="34" charset="0"/>
              </a:rPr>
              <a:t>La verifica grafica, eseguita mediante la condizione di appartenenza, risulta essere congruente sia con il problema geometrico (piano per due rette parallele), sia con l’aspetto descrittivo (ricerca del tipo di piano), sia con l’aspetto rappresentativo (determinazione delle tracce del piano)</a:t>
            </a:r>
            <a:endParaRPr kumimoji="0" lang="it-IT" sz="1800" b="0" i="0" u="none" strike="noStrike" kern="1200" cap="none" spc="0" normalizeH="0" baseline="0" noProof="0" dirty="0">
              <a:ln>
                <a:noFill/>
              </a:ln>
              <a:solidFill>
                <a:srgbClr val="C00000"/>
              </a:solidFill>
              <a:effectLst/>
              <a:uLnTx/>
              <a:uFillTx/>
              <a:latin typeface="Calibri"/>
              <a:ea typeface="+mn-ea"/>
              <a:cs typeface="+mn-cs"/>
            </a:endParaRPr>
          </a:p>
        </p:txBody>
      </p:sp>
      <p:sp>
        <p:nvSpPr>
          <p:cNvPr id="13" name="CasellaDiTesto 12">
            <a:extLst>
              <a:ext uri="{FF2B5EF4-FFF2-40B4-BE49-F238E27FC236}">
                <a16:creationId xmlns:a16="http://schemas.microsoft.com/office/drawing/2014/main" id="{D9CB9289-92CC-98DB-72CE-965AC0FD91BB}"/>
              </a:ext>
            </a:extLst>
          </p:cNvPr>
          <p:cNvSpPr txBox="1"/>
          <p:nvPr/>
        </p:nvSpPr>
        <p:spPr>
          <a:xfrm>
            <a:off x="1485900" y="2114550"/>
            <a:ext cx="10620000" cy="923330"/>
          </a:xfrm>
          <a:prstGeom prst="rect">
            <a:avLst/>
          </a:prstGeom>
          <a:noFill/>
          <a:ln w="31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Arial" panose="020B0604020202020204" pitchFamily="34" charset="0"/>
              </a:rPr>
              <a:t>Le due rette assegnate r ed </a:t>
            </a:r>
            <a:r>
              <a:rPr kumimoji="0" lang="it-IT" sz="1800" b="0" i="0" u="none" strike="noStrike" kern="1200" cap="none" spc="0" normalizeH="0" baseline="0" noProof="0" dirty="0">
                <a:ln>
                  <a:noFill/>
                </a:ln>
                <a:solidFill>
                  <a:srgbClr val="00B050"/>
                </a:solidFill>
                <a:effectLst/>
                <a:uLnTx/>
                <a:uFillTx/>
                <a:latin typeface="Comic Sans MS" panose="030F0702030302020204" pitchFamily="66" charset="0"/>
                <a:ea typeface="Times New Roman" panose="02020603050405020304" pitchFamily="18" charset="0"/>
                <a:cs typeface="Arial" panose="020B0604020202020204" pitchFamily="34" charset="0"/>
              </a:rPr>
              <a:t>s</a:t>
            </a: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Arial" panose="020B0604020202020204" pitchFamily="34" charset="0"/>
              </a:rPr>
              <a:t>, infatti, appartengono al piano perché le rispettive tracce (due tracce prime e due tracce seconde) appartengono alle omonime tracce del piano (traccia prima di </a:t>
            </a:r>
            <a:r>
              <a:rPr kumimoji="0" lang="it-IT" sz="1800" b="0" i="0" u="none" strike="noStrike" kern="1200" cap="none" spc="0" normalizeH="0" baseline="0" noProof="0" dirty="0">
                <a:ln>
                  <a:noFill/>
                </a:ln>
                <a:solidFill>
                  <a:srgbClr val="C00000"/>
                </a:solidFill>
                <a:effectLst/>
                <a:uLnTx/>
                <a:uFillTx/>
                <a:latin typeface="Symbol" panose="05050102010706020507" pitchFamily="18" charset="2"/>
                <a:ea typeface="Times New Roman" panose="02020603050405020304" pitchFamily="18" charset="0"/>
                <a:cs typeface="Arial" panose="020B0604020202020204" pitchFamily="34" charset="0"/>
              </a:rPr>
              <a:t>a</a:t>
            </a: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Arial" panose="020B0604020202020204" pitchFamily="34" charset="0"/>
              </a:rPr>
              <a:t> e traccia seconda di </a:t>
            </a:r>
            <a:r>
              <a:rPr kumimoji="0" lang="it-IT" sz="1800" b="0" i="0" u="none" strike="noStrike" kern="1200" cap="none" spc="0" normalizeH="0" baseline="0" noProof="0" dirty="0">
                <a:ln>
                  <a:noFill/>
                </a:ln>
                <a:solidFill>
                  <a:srgbClr val="C00000"/>
                </a:solidFill>
                <a:effectLst/>
                <a:uLnTx/>
                <a:uFillTx/>
                <a:latin typeface="Symbol" panose="05050102010706020507" pitchFamily="18" charset="2"/>
                <a:ea typeface="Times New Roman" panose="02020603050405020304" pitchFamily="18" charset="0"/>
                <a:cs typeface="Arial" panose="020B0604020202020204" pitchFamily="34" charset="0"/>
              </a:rPr>
              <a:t>a</a:t>
            </a: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Arial" panose="020B0604020202020204" pitchFamily="34" charset="0"/>
              </a:rPr>
              <a:t>)</a:t>
            </a:r>
            <a:endParaRPr kumimoji="0" lang="it-IT" sz="1800" b="0" i="0" u="none" strike="noStrike" kern="1200" cap="none" spc="0" normalizeH="0" baseline="0" noProof="0" dirty="0">
              <a:ln>
                <a:noFill/>
              </a:ln>
              <a:solidFill>
                <a:srgbClr val="C00000"/>
              </a:solidFill>
              <a:effectLst/>
              <a:uLnTx/>
              <a:uFillTx/>
              <a:latin typeface="Calibri"/>
              <a:ea typeface="+mn-ea"/>
              <a:cs typeface="+mn-cs"/>
            </a:endParaRPr>
          </a:p>
        </p:txBody>
      </p:sp>
      <p:sp>
        <p:nvSpPr>
          <p:cNvPr id="14" name="CasellaDiTesto 13">
            <a:extLst>
              <a:ext uri="{FF2B5EF4-FFF2-40B4-BE49-F238E27FC236}">
                <a16:creationId xmlns:a16="http://schemas.microsoft.com/office/drawing/2014/main" id="{70449A28-B352-878A-10D8-30573E2F5353}"/>
              </a:ext>
            </a:extLst>
          </p:cNvPr>
          <p:cNvSpPr txBox="1"/>
          <p:nvPr/>
        </p:nvSpPr>
        <p:spPr>
          <a:xfrm>
            <a:off x="1485900" y="3135690"/>
            <a:ext cx="10620000" cy="646331"/>
          </a:xfrm>
          <a:prstGeom prst="rect">
            <a:avLst/>
          </a:prstGeom>
          <a:noFill/>
          <a:ln w="31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Arial" panose="020B0604020202020204" pitchFamily="34" charset="0"/>
              </a:rPr>
              <a:t>Inoltre le due rette (r, </a:t>
            </a:r>
            <a:r>
              <a:rPr kumimoji="0" lang="it-IT" sz="1800" b="0" i="0" u="none" strike="noStrike" kern="1200" cap="none" spc="0" normalizeH="0" baseline="0" noProof="0" dirty="0">
                <a:ln>
                  <a:noFill/>
                </a:ln>
                <a:solidFill>
                  <a:srgbClr val="00B050"/>
                </a:solidFill>
                <a:effectLst/>
                <a:uLnTx/>
                <a:uFillTx/>
                <a:latin typeface="Comic Sans MS" panose="030F0702030302020204" pitchFamily="66" charset="0"/>
                <a:ea typeface="Times New Roman" panose="02020603050405020304" pitchFamily="18" charset="0"/>
                <a:cs typeface="Arial" panose="020B0604020202020204" pitchFamily="34" charset="0"/>
              </a:rPr>
              <a:t>s</a:t>
            </a: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Arial" panose="020B0604020202020204" pitchFamily="34" charset="0"/>
              </a:rPr>
              <a:t>)  sono parallele perché le proiezioni della retta r (r’, r”) sono parallele alle rispettive omonime proiezioni della retta </a:t>
            </a:r>
            <a:r>
              <a:rPr kumimoji="0" lang="it-IT" sz="1800" b="0" i="0" u="none" strike="noStrike" kern="1200" cap="none" spc="0" normalizeH="0" baseline="0" noProof="0" dirty="0">
                <a:ln>
                  <a:noFill/>
                </a:ln>
                <a:solidFill>
                  <a:srgbClr val="00B050"/>
                </a:solidFill>
                <a:effectLst/>
                <a:uLnTx/>
                <a:uFillTx/>
                <a:latin typeface="Comic Sans MS" panose="030F0702030302020204" pitchFamily="66" charset="0"/>
                <a:ea typeface="Times New Roman" panose="02020603050405020304" pitchFamily="18" charset="0"/>
                <a:cs typeface="Arial" panose="020B0604020202020204" pitchFamily="34" charset="0"/>
              </a:rPr>
              <a:t>s(s’, s”)</a:t>
            </a:r>
            <a:endParaRPr kumimoji="0" lang="it-IT" sz="1800" b="0" i="0" u="none" strike="noStrike" kern="1200" cap="none" spc="0" normalizeH="0" baseline="0" noProof="0" dirty="0">
              <a:ln>
                <a:noFill/>
              </a:ln>
              <a:solidFill>
                <a:srgbClr val="00B050"/>
              </a:solidFill>
              <a:effectLst/>
              <a:uLnTx/>
              <a:uFillTx/>
              <a:latin typeface="Calibri"/>
            </a:endParaRPr>
          </a:p>
        </p:txBody>
      </p:sp>
      <p:sp>
        <p:nvSpPr>
          <p:cNvPr id="16" name="CasellaDiTesto 15">
            <a:extLst>
              <a:ext uri="{FF2B5EF4-FFF2-40B4-BE49-F238E27FC236}">
                <a16:creationId xmlns:a16="http://schemas.microsoft.com/office/drawing/2014/main" id="{EF884056-D59B-2F24-25AC-11D72638AC4D}"/>
              </a:ext>
            </a:extLst>
          </p:cNvPr>
          <p:cNvSpPr txBox="1"/>
          <p:nvPr/>
        </p:nvSpPr>
        <p:spPr>
          <a:xfrm>
            <a:off x="1493106" y="3867419"/>
            <a:ext cx="10620000" cy="1080000"/>
          </a:xfrm>
          <a:prstGeom prst="rect">
            <a:avLst/>
          </a:prstGeom>
          <a:noFill/>
          <a:ln w="31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Arial" panose="020B0604020202020204" pitchFamily="34" charset="0"/>
              </a:rPr>
              <a:t>Quindi resta completamente verificata la condizione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C00000"/>
              </a:solidFill>
              <a:effectLst/>
              <a:uLnTx/>
              <a:uFillTx/>
              <a:latin typeface="Calibri"/>
              <a:ea typeface="+mn-ea"/>
              <a:cs typeface="+mn-cs"/>
            </a:endParaRPr>
          </a:p>
        </p:txBody>
      </p:sp>
      <p:sp>
        <p:nvSpPr>
          <p:cNvPr id="20" name="CasellaDiTesto 19">
            <a:extLst>
              <a:ext uri="{FF2B5EF4-FFF2-40B4-BE49-F238E27FC236}">
                <a16:creationId xmlns:a16="http://schemas.microsoft.com/office/drawing/2014/main" id="{8726C8CA-5281-0A0E-3C64-619EEB55069E}"/>
              </a:ext>
            </a:extLst>
          </p:cNvPr>
          <p:cNvSpPr txBox="1"/>
          <p:nvPr/>
        </p:nvSpPr>
        <p:spPr>
          <a:xfrm>
            <a:off x="4943476" y="4325656"/>
            <a:ext cx="3564000" cy="461665"/>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FF0000"/>
                </a:solidFill>
                <a:effectLst/>
                <a:uLnTx/>
                <a:uFillTx/>
                <a:latin typeface="Symbol" panose="05050102010706020507" pitchFamily="18" charset="2"/>
                <a:ea typeface="Times New Roman" panose="02020603050405020304" pitchFamily="18" charset="0"/>
                <a:cs typeface="Arial" panose="020B0604020202020204" pitchFamily="34" charset="0"/>
              </a:rPr>
              <a:t>a</a:t>
            </a:r>
            <a:r>
              <a:rPr kumimoji="0" lang="it-IT" sz="2400" b="0" i="0" u="none" strike="noStrike" kern="1200" cap="none" spc="0" normalizeH="0" baseline="0" noProof="0" dirty="0">
                <a:ln>
                  <a:noFill/>
                </a:ln>
                <a:solidFill>
                  <a:prstClr val="black"/>
                </a:solidFill>
                <a:effectLst/>
                <a:uLnTx/>
                <a:uFillTx/>
                <a:latin typeface="Symbol" panose="05050102010706020507" pitchFamily="18" charset="2"/>
                <a:ea typeface="Times New Roman" panose="02020603050405020304" pitchFamily="18" charset="0"/>
                <a:cs typeface="Arial" panose="020B0604020202020204" pitchFamily="34" charset="0"/>
              </a:rPr>
              <a:t> </a:t>
            </a:r>
            <a:r>
              <a:rPr kumimoji="0" lang="it-IT" sz="2400" b="1" i="0" u="none" strike="noStrike" kern="1200" cap="none" spc="0" normalizeH="0" baseline="0" noProof="0" dirty="0">
                <a:ln>
                  <a:noFill/>
                </a:ln>
                <a:solidFill>
                  <a:srgbClr val="C00000"/>
                </a:solidFill>
                <a:effectLst/>
                <a:uLnTx/>
                <a:uFillTx/>
                <a:latin typeface="Symbol" panose="05050102010706020507" pitchFamily="18" charset="2"/>
                <a:ea typeface="Times New Roman" panose="02020603050405020304" pitchFamily="18" charset="0"/>
                <a:cs typeface="Symbol" panose="05050102010706020507" pitchFamily="18" charset="2"/>
              </a:rPr>
              <a:t>Ì</a:t>
            </a:r>
            <a:r>
              <a:rPr kumimoji="0" lang="it-IT" sz="2400" b="0" i="0" u="none" strike="noStrike" kern="1200" cap="none" spc="0" normalizeH="0" baseline="0" noProof="0" dirty="0">
                <a:ln>
                  <a:noFill/>
                </a:ln>
                <a:solidFill>
                  <a:prstClr val="black"/>
                </a:solidFill>
                <a:effectLst/>
                <a:uLnTx/>
                <a:uFillTx/>
                <a:latin typeface="Symbol" panose="05050102010706020507" pitchFamily="18" charset="2"/>
                <a:ea typeface="Times New Roman" panose="02020603050405020304" pitchFamily="18" charset="0"/>
                <a:cs typeface="Symbol" panose="05050102010706020507" pitchFamily="18" charset="2"/>
              </a:rPr>
              <a:t> </a:t>
            </a:r>
            <a:r>
              <a:rPr kumimoji="0" lang="it-IT" sz="2400" b="0" i="0" u="none" strike="noStrike" kern="1200" cap="none" spc="0" normalizeH="0" baseline="0" noProof="0" dirty="0">
                <a:ln>
                  <a:noFill/>
                </a:ln>
                <a:solidFill>
                  <a:srgbClr val="C00000"/>
                </a:solidFill>
                <a:effectLst/>
                <a:uLnTx/>
                <a:uFillTx/>
                <a:latin typeface="Symbol" panose="05050102010706020507" pitchFamily="18" charset="2"/>
                <a:ea typeface="Times New Roman" panose="02020603050405020304" pitchFamily="18" charset="0"/>
                <a:cs typeface="Symbol" panose="05050102010706020507" pitchFamily="18" charset="2"/>
              </a:rPr>
              <a:t>[</a:t>
            </a:r>
            <a:r>
              <a:rPr kumimoji="0" lang="it-IT" sz="24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Symbol" panose="05050102010706020507" pitchFamily="18" charset="2"/>
              </a:rPr>
              <a:t>(r’ //</a:t>
            </a:r>
            <a:r>
              <a:rPr kumimoji="0" lang="it-IT" sz="2400" b="0" i="0" u="none" strike="noStrike" kern="1200" cap="none" spc="0" normalizeH="0" baseline="0" noProof="0" dirty="0">
                <a:ln>
                  <a:noFill/>
                </a:ln>
                <a:solidFill>
                  <a:prstClr val="black"/>
                </a:solidFill>
                <a:effectLst/>
                <a:uLnTx/>
                <a:uFillTx/>
                <a:latin typeface="Comic Sans MS" panose="030F0702030302020204" pitchFamily="66" charset="0"/>
                <a:ea typeface="Times New Roman" panose="02020603050405020304" pitchFamily="18" charset="0"/>
                <a:cs typeface="Symbol" panose="05050102010706020507" pitchFamily="18" charset="2"/>
              </a:rPr>
              <a:t> </a:t>
            </a:r>
            <a:r>
              <a:rPr kumimoji="0" lang="it-IT" sz="2400" b="0" i="0" u="none" strike="noStrike" kern="1200" cap="none" spc="0" normalizeH="0" baseline="0" noProof="0" dirty="0">
                <a:ln>
                  <a:noFill/>
                </a:ln>
                <a:solidFill>
                  <a:srgbClr val="00B050"/>
                </a:solidFill>
                <a:effectLst/>
                <a:uLnTx/>
                <a:uFillTx/>
                <a:latin typeface="Comic Sans MS" panose="030F0702030302020204" pitchFamily="66" charset="0"/>
                <a:ea typeface="Times New Roman" panose="02020603050405020304" pitchFamily="18" charset="0"/>
                <a:cs typeface="Symbol" panose="05050102010706020507" pitchFamily="18" charset="2"/>
              </a:rPr>
              <a:t>s’</a:t>
            </a:r>
            <a:r>
              <a:rPr kumimoji="0" lang="it-IT" sz="24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Symbol" panose="05050102010706020507" pitchFamily="18" charset="2"/>
              </a:rPr>
              <a:t>);</a:t>
            </a:r>
            <a:r>
              <a:rPr kumimoji="0" lang="it-IT" sz="2400" b="0" i="0" u="none" strike="noStrike" kern="1200" cap="none" spc="0" normalizeH="0" baseline="0" noProof="0" dirty="0">
                <a:ln>
                  <a:noFill/>
                </a:ln>
                <a:solidFill>
                  <a:prstClr val="black"/>
                </a:solidFill>
                <a:effectLst/>
                <a:uLnTx/>
                <a:uFillTx/>
                <a:latin typeface="Comic Sans MS" panose="030F0702030302020204" pitchFamily="66" charset="0"/>
                <a:ea typeface="Times New Roman" panose="02020603050405020304" pitchFamily="18" charset="0"/>
                <a:cs typeface="Symbol" panose="05050102010706020507" pitchFamily="18" charset="2"/>
              </a:rPr>
              <a:t> </a:t>
            </a:r>
            <a:r>
              <a:rPr kumimoji="0" lang="it-IT" sz="24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Symbol" panose="05050102010706020507" pitchFamily="18" charset="2"/>
              </a:rPr>
              <a:t>(r” //</a:t>
            </a:r>
            <a:r>
              <a:rPr kumimoji="0" lang="it-IT" sz="2400" b="0" i="0" u="none" strike="noStrike" kern="1200" cap="none" spc="0" normalizeH="0" baseline="0" noProof="0" dirty="0">
                <a:ln>
                  <a:noFill/>
                </a:ln>
                <a:solidFill>
                  <a:prstClr val="black"/>
                </a:solidFill>
                <a:effectLst/>
                <a:uLnTx/>
                <a:uFillTx/>
                <a:latin typeface="Comic Sans MS" panose="030F0702030302020204" pitchFamily="66" charset="0"/>
                <a:ea typeface="Times New Roman" panose="02020603050405020304" pitchFamily="18" charset="0"/>
                <a:cs typeface="Symbol" panose="05050102010706020507" pitchFamily="18" charset="2"/>
              </a:rPr>
              <a:t> </a:t>
            </a:r>
            <a:r>
              <a:rPr kumimoji="0" lang="it-IT" sz="2400" b="0" i="0" u="none" strike="noStrike" kern="1200" cap="none" spc="0" normalizeH="0" baseline="0" noProof="0" dirty="0">
                <a:ln>
                  <a:noFill/>
                </a:ln>
                <a:solidFill>
                  <a:srgbClr val="00B050"/>
                </a:solidFill>
                <a:effectLst/>
                <a:uLnTx/>
                <a:uFillTx/>
                <a:latin typeface="Comic Sans MS" panose="030F0702030302020204" pitchFamily="66" charset="0"/>
                <a:ea typeface="Times New Roman" panose="02020603050405020304" pitchFamily="18" charset="0"/>
                <a:cs typeface="Symbol" panose="05050102010706020507" pitchFamily="18" charset="2"/>
              </a:rPr>
              <a:t>s”</a:t>
            </a:r>
            <a:r>
              <a:rPr kumimoji="0" lang="it-IT" sz="24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Symbol" panose="05050102010706020507" pitchFamily="18" charset="2"/>
              </a:rPr>
              <a:t>)</a:t>
            </a:r>
            <a:r>
              <a:rPr kumimoji="0" lang="it-IT" sz="2400" b="0" i="0" u="none" strike="noStrike" kern="1200" cap="none" spc="0" normalizeH="0" baseline="0" noProof="0" dirty="0">
                <a:ln>
                  <a:noFill/>
                </a:ln>
                <a:solidFill>
                  <a:srgbClr val="C00000"/>
                </a:solidFill>
                <a:effectLst/>
                <a:uLnTx/>
                <a:uFillTx/>
                <a:latin typeface="Symbol" panose="05050102010706020507" pitchFamily="18" charset="2"/>
                <a:ea typeface="Times New Roman" panose="02020603050405020304" pitchFamily="18" charset="0"/>
                <a:cs typeface="Symbol" panose="05050102010706020507" pitchFamily="18" charset="2"/>
              </a:rPr>
              <a:t>]</a:t>
            </a:r>
            <a:endParaRPr kumimoji="0" lang="it-IT" sz="2400" b="0" i="0" u="none" strike="noStrike" kern="1200" cap="none" spc="0" normalizeH="0" baseline="0" noProof="0" dirty="0">
              <a:ln>
                <a:noFill/>
              </a:ln>
              <a:solidFill>
                <a:srgbClr val="C00000"/>
              </a:solidFill>
              <a:effectLst/>
              <a:uLnTx/>
              <a:uFillTx/>
              <a:latin typeface="Calibri"/>
              <a:ea typeface="+mn-ea"/>
              <a:cs typeface="+mn-cs"/>
            </a:endParaRPr>
          </a:p>
        </p:txBody>
      </p:sp>
      <p:sp>
        <p:nvSpPr>
          <p:cNvPr id="23" name="CasellaDiTesto 22">
            <a:extLst>
              <a:ext uri="{FF2B5EF4-FFF2-40B4-BE49-F238E27FC236}">
                <a16:creationId xmlns:a16="http://schemas.microsoft.com/office/drawing/2014/main" id="{488D2687-7483-B08F-DD7D-819621701F05}"/>
              </a:ext>
            </a:extLst>
          </p:cNvPr>
          <p:cNvSpPr txBox="1"/>
          <p:nvPr/>
        </p:nvSpPr>
        <p:spPr>
          <a:xfrm>
            <a:off x="1485899" y="5181600"/>
            <a:ext cx="10620000" cy="1476000"/>
          </a:xfrm>
          <a:prstGeom prst="rect">
            <a:avLst/>
          </a:prstGeom>
          <a:noFill/>
          <a:ln w="6350">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Arial" panose="020B0604020202020204" pitchFamily="34" charset="0"/>
              </a:rPr>
              <a:t>Dallo studio delle tracce del piano possiamo risalire, poi, alla tipologia descrittiva del piano che si caratterizza come “</a:t>
            </a:r>
            <a:r>
              <a:rPr kumimoji="0" lang="it-IT" sz="1800" b="1"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Arial" panose="020B0604020202020204" pitchFamily="34" charset="0"/>
              </a:rPr>
              <a:t>piano generico nel primo diedro</a:t>
            </a:r>
            <a:r>
              <a:rPr kumimoji="0" lang="it-IT" sz="18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Arial" panose="020B0604020202020204" pitchFamily="34" charset="0"/>
              </a:rPr>
              <a:t>” avente le seguenti caratteristiche geometrico-descrittive</a:t>
            </a:r>
            <a:endParaRPr kumimoji="0" lang="it-IT" sz="1800" b="0" i="0" u="none" strike="noStrike" kern="1200" cap="none" spc="0" normalizeH="0" baseline="0" noProof="0" dirty="0">
              <a:ln>
                <a:noFill/>
              </a:ln>
              <a:solidFill>
                <a:srgbClr val="C00000"/>
              </a:solidFill>
              <a:effectLst/>
              <a:uLnTx/>
              <a:uFillTx/>
              <a:latin typeface="Calibri"/>
              <a:ea typeface="+mn-ea"/>
              <a:cs typeface="+mn-cs"/>
            </a:endParaRPr>
          </a:p>
        </p:txBody>
      </p:sp>
      <p:sp>
        <p:nvSpPr>
          <p:cNvPr id="24" name="CasellaDiTesto 23">
            <a:extLst>
              <a:ext uri="{FF2B5EF4-FFF2-40B4-BE49-F238E27FC236}">
                <a16:creationId xmlns:a16="http://schemas.microsoft.com/office/drawing/2014/main" id="{4F3FCF6C-D5CD-6E64-C6B2-24E3D9A30F88}"/>
              </a:ext>
            </a:extLst>
          </p:cNvPr>
          <p:cNvSpPr txBox="1"/>
          <p:nvPr/>
        </p:nvSpPr>
        <p:spPr>
          <a:xfrm>
            <a:off x="5029200" y="6143625"/>
            <a:ext cx="3390900" cy="461665"/>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Symbol" panose="05050102010706020507" pitchFamily="18" charset="2"/>
                <a:ea typeface="Times New Roman" panose="02020603050405020304" pitchFamily="18" charset="0"/>
                <a:cs typeface="Symbol" panose="05050102010706020507" pitchFamily="18" charset="2"/>
              </a:rPr>
              <a:t> </a:t>
            </a:r>
            <a:r>
              <a:rPr kumimoji="0" lang="it-IT" sz="24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Symbol" panose="05050102010706020507" pitchFamily="18" charset="2"/>
              </a:rPr>
              <a:t>(r//</a:t>
            </a:r>
            <a:r>
              <a:rPr kumimoji="0" lang="it-IT" sz="2400" b="0" i="0" u="none" strike="noStrike" kern="1200" cap="none" spc="0" normalizeH="0" baseline="0" noProof="0" dirty="0">
                <a:ln>
                  <a:noFill/>
                </a:ln>
                <a:solidFill>
                  <a:srgbClr val="00B050"/>
                </a:solidFill>
                <a:effectLst/>
                <a:uLnTx/>
                <a:uFillTx/>
                <a:latin typeface="Comic Sans MS" panose="030F0702030302020204" pitchFamily="66" charset="0"/>
                <a:ea typeface="Times New Roman" panose="02020603050405020304" pitchFamily="18" charset="0"/>
                <a:cs typeface="Symbol" panose="05050102010706020507" pitchFamily="18" charset="2"/>
              </a:rPr>
              <a:t>s</a:t>
            </a:r>
            <a:r>
              <a:rPr kumimoji="0" lang="it-IT" sz="24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Symbol" panose="05050102010706020507" pitchFamily="18" charset="2"/>
              </a:rPr>
              <a:t>) </a:t>
            </a:r>
            <a:r>
              <a:rPr kumimoji="0" lang="it-IT" sz="2400" b="0" i="0" u="none" strike="noStrike" kern="1200" cap="none" spc="0" normalizeH="0" baseline="0" noProof="0" dirty="0">
                <a:ln>
                  <a:noFill/>
                </a:ln>
                <a:solidFill>
                  <a:srgbClr val="C00000"/>
                </a:solidFill>
                <a:effectLst/>
                <a:uLnTx/>
                <a:uFillTx/>
                <a:latin typeface="Symbol" panose="05050102010706020507" pitchFamily="18" charset="2"/>
                <a:ea typeface="Times New Roman" panose="02020603050405020304" pitchFamily="18" charset="0"/>
                <a:cs typeface="Symbol" panose="05050102010706020507" pitchFamily="18" charset="2"/>
              </a:rPr>
              <a:t>Î </a:t>
            </a:r>
            <a:r>
              <a:rPr kumimoji="0" lang="it-IT" sz="2400" b="0" i="0" u="none" strike="noStrike" kern="1200" cap="none" spc="0" normalizeH="0" baseline="0" noProof="0" dirty="0">
                <a:ln>
                  <a:noFill/>
                </a:ln>
                <a:solidFill>
                  <a:srgbClr val="FF0000"/>
                </a:solidFill>
                <a:effectLst/>
                <a:uLnTx/>
                <a:uFillTx/>
                <a:latin typeface="Symbol" panose="05050102010706020507" pitchFamily="18" charset="2"/>
                <a:ea typeface="Times New Roman" panose="02020603050405020304" pitchFamily="18" charset="0"/>
                <a:cs typeface="Arial" panose="020B0604020202020204" pitchFamily="34" charset="0"/>
              </a:rPr>
              <a:t>a</a:t>
            </a:r>
            <a:r>
              <a:rPr kumimoji="0" lang="it-IT" sz="2400" b="0" i="0" u="none" strike="noStrike" kern="1200" cap="none" spc="0" normalizeH="0" baseline="0" noProof="0" dirty="0">
                <a:ln>
                  <a:noFill/>
                </a:ln>
                <a:solidFill>
                  <a:srgbClr val="C00000"/>
                </a:solidFill>
                <a:effectLst/>
                <a:uLnTx/>
                <a:uFillTx/>
                <a:latin typeface="Symbol" panose="05050102010706020507" pitchFamily="18" charset="2"/>
                <a:ea typeface="Times New Roman" panose="02020603050405020304" pitchFamily="18" charset="0"/>
                <a:cs typeface="Arial" panose="020B0604020202020204" pitchFamily="34" charset="0"/>
              </a:rPr>
              <a:t> </a:t>
            </a:r>
            <a:r>
              <a:rPr kumimoji="0" lang="it-IT" sz="24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Arial" panose="020B0604020202020204" pitchFamily="34" charset="0"/>
              </a:rPr>
              <a:t>(</a:t>
            </a:r>
            <a:r>
              <a:rPr kumimoji="0" lang="it-IT" sz="2400" b="0" i="0" u="none" strike="noStrike" kern="1200" cap="none" spc="0" normalizeH="0" baseline="0" noProof="0" dirty="0">
                <a:ln>
                  <a:noFill/>
                </a:ln>
                <a:solidFill>
                  <a:srgbClr val="C00000"/>
                </a:solidFill>
                <a:effectLst/>
                <a:uLnTx/>
                <a:uFillTx/>
                <a:latin typeface="Symbol" panose="05050102010706020507" pitchFamily="18" charset="2"/>
                <a:ea typeface="Times New Roman" panose="02020603050405020304" pitchFamily="18" charset="0"/>
                <a:cs typeface="Symbol" panose="05050102010706020507" pitchFamily="18" charset="2"/>
              </a:rPr>
              <a:t>Ðp</a:t>
            </a:r>
            <a:r>
              <a:rPr kumimoji="0" lang="it-IT" sz="2400" b="0" i="0" u="none" strike="noStrike" kern="1200" cap="none" spc="0" normalizeH="0" baseline="-25000" noProof="0" dirty="0">
                <a:ln>
                  <a:noFill/>
                </a:ln>
                <a:solidFill>
                  <a:srgbClr val="C00000"/>
                </a:solidFill>
                <a:effectLst/>
                <a:uLnTx/>
                <a:uFillTx/>
                <a:latin typeface="Symbol" panose="05050102010706020507" pitchFamily="18" charset="2"/>
                <a:ea typeface="Times New Roman" panose="02020603050405020304" pitchFamily="18" charset="0"/>
                <a:cs typeface="Symbol" panose="05050102010706020507" pitchFamily="18" charset="2"/>
              </a:rPr>
              <a:t>1</a:t>
            </a:r>
            <a:r>
              <a:rPr kumimoji="0" lang="it-IT" sz="2400" b="0" i="0" u="none" strike="noStrike" kern="1200" cap="none" spc="0" normalizeH="0" baseline="30000" noProof="0" dirty="0">
                <a:ln>
                  <a:noFill/>
                </a:ln>
                <a:solidFill>
                  <a:srgbClr val="C00000"/>
                </a:solidFill>
                <a:effectLst/>
                <a:uLnTx/>
                <a:uFillTx/>
                <a:latin typeface="Symbol" panose="05050102010706020507" pitchFamily="18" charset="2"/>
                <a:ea typeface="Times New Roman" panose="02020603050405020304" pitchFamily="18" charset="0"/>
                <a:cs typeface="Symbol" panose="05050102010706020507" pitchFamily="18" charset="2"/>
              </a:rPr>
              <a:t>+</a:t>
            </a:r>
            <a:r>
              <a:rPr kumimoji="0" lang="it-IT" sz="2400" b="0" i="0" u="none" strike="noStrike" kern="1200" cap="none" spc="0" normalizeH="0" baseline="0" noProof="0" dirty="0">
                <a:ln>
                  <a:noFill/>
                </a:ln>
                <a:solidFill>
                  <a:srgbClr val="C00000"/>
                </a:solidFill>
                <a:effectLst/>
                <a:uLnTx/>
                <a:uFillTx/>
                <a:latin typeface="Symbol" panose="05050102010706020507" pitchFamily="18" charset="2"/>
                <a:ea typeface="Times New Roman" panose="02020603050405020304" pitchFamily="18" charset="0"/>
                <a:cs typeface="Symbol" panose="05050102010706020507" pitchFamily="18" charset="2"/>
              </a:rPr>
              <a:t> Ðp</a:t>
            </a:r>
            <a:r>
              <a:rPr kumimoji="0" lang="it-IT" sz="2400" b="0" i="0" u="none" strike="noStrike" kern="1200" cap="none" spc="0" normalizeH="0" baseline="-25000" noProof="0" dirty="0">
                <a:ln>
                  <a:noFill/>
                </a:ln>
                <a:solidFill>
                  <a:srgbClr val="C00000"/>
                </a:solidFill>
                <a:effectLst/>
                <a:uLnTx/>
                <a:uFillTx/>
                <a:latin typeface="Symbol" panose="05050102010706020507" pitchFamily="18" charset="2"/>
                <a:ea typeface="Times New Roman" panose="02020603050405020304" pitchFamily="18" charset="0"/>
                <a:cs typeface="Symbol" panose="05050102010706020507" pitchFamily="18" charset="2"/>
              </a:rPr>
              <a:t>2</a:t>
            </a:r>
            <a:r>
              <a:rPr kumimoji="0" lang="it-IT" sz="2400" b="0" i="0" u="none" strike="noStrike" kern="1200" cap="none" spc="0" normalizeH="0" baseline="30000" noProof="0" dirty="0">
                <a:ln>
                  <a:noFill/>
                </a:ln>
                <a:solidFill>
                  <a:srgbClr val="C00000"/>
                </a:solidFill>
                <a:effectLst/>
                <a:uLnTx/>
                <a:uFillTx/>
                <a:latin typeface="Symbol" panose="05050102010706020507" pitchFamily="18" charset="2"/>
                <a:ea typeface="Times New Roman" panose="02020603050405020304" pitchFamily="18" charset="0"/>
                <a:cs typeface="Symbol" panose="05050102010706020507" pitchFamily="18" charset="2"/>
              </a:rPr>
              <a:t>+</a:t>
            </a:r>
            <a:r>
              <a:rPr kumimoji="0" lang="it-IT" sz="2400" b="0" i="0" u="none" strike="noStrike" kern="1200" cap="none" spc="0" normalizeH="0" baseline="0" noProof="0" dirty="0">
                <a:ln>
                  <a:noFill/>
                </a:ln>
                <a:solidFill>
                  <a:srgbClr val="C00000"/>
                </a:solidFill>
                <a:effectLst/>
                <a:uLnTx/>
                <a:uFillTx/>
                <a:latin typeface="Comic Sans MS" panose="030F0702030302020204" pitchFamily="66" charset="0"/>
                <a:ea typeface="Times New Roman" panose="02020603050405020304" pitchFamily="18" charset="0"/>
                <a:cs typeface="Symbol" panose="05050102010706020507" pitchFamily="18" charset="2"/>
              </a:rPr>
              <a:t>)</a:t>
            </a:r>
            <a:endParaRPr kumimoji="0" lang="it-IT" sz="2400" b="0" i="0" u="none" strike="noStrike" kern="1200" cap="none" spc="0" normalizeH="0" baseline="0" noProof="0" dirty="0">
              <a:ln>
                <a:noFill/>
              </a:ln>
              <a:solidFill>
                <a:srgbClr val="C00000"/>
              </a:solidFill>
              <a:effectLst/>
              <a:uLnTx/>
              <a:uFillTx/>
              <a:latin typeface="Calibri"/>
              <a:ea typeface="+mn-ea"/>
              <a:cs typeface="+mn-cs"/>
            </a:endParaRPr>
          </a:p>
        </p:txBody>
      </p:sp>
      <p:cxnSp>
        <p:nvCxnSpPr>
          <p:cNvPr id="6" name="Connettore diritto 5">
            <a:extLst>
              <a:ext uri="{FF2B5EF4-FFF2-40B4-BE49-F238E27FC236}">
                <a16:creationId xmlns:a16="http://schemas.microsoft.com/office/drawing/2014/main" id="{FCDB5E54-5AAA-7232-EEE0-C9C06DF4E416}"/>
              </a:ext>
            </a:extLst>
          </p:cNvPr>
          <p:cNvCxnSpPr/>
          <p:nvPr/>
        </p:nvCxnSpPr>
        <p:spPr>
          <a:xfrm>
            <a:off x="3104" y="6861104"/>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29285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fltVal val="0"/>
                                          </p:val>
                                        </p:tav>
                                        <p:tav tm="100000">
                                          <p:val>
                                            <p:strVal val="#ppt_h"/>
                                          </p:val>
                                        </p:tav>
                                      </p:tavLst>
                                    </p:anim>
                                    <p:animEffect transition="in" filter="fade">
                                      <p:cBhvr>
                                        <p:cTn id="6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3" grpId="0" animBg="1"/>
      <p:bldP spid="13" grpId="0" animBg="1"/>
      <p:bldP spid="14" grpId="0" animBg="1"/>
      <p:bldP spid="16" grpId="0" animBg="1"/>
      <p:bldP spid="20"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14EA2FA-4460-9D69-7F70-96B76683B060}"/>
              </a:ext>
            </a:extLst>
          </p:cNvPr>
          <p:cNvSpPr>
            <a:spLocks noChangeArrowheads="1"/>
          </p:cNvSpPr>
          <p:nvPr/>
        </p:nvSpPr>
        <p:spPr bwMode="auto">
          <a:xfrm>
            <a:off x="30000" y="2971800"/>
            <a:ext cx="12071804" cy="1132618"/>
          </a:xfrm>
          <a:prstGeom prst="rect">
            <a:avLst/>
          </a:prstGeom>
          <a:noFill/>
          <a:ln w="31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it-IT" altLang="it-IT" sz="2000" b="0" i="0" u="none" strike="noStrike" kern="0" cap="none" spc="0" normalizeH="0" baseline="0" noProof="0" dirty="0">
                <a:ln>
                  <a:noFill/>
                </a:ln>
                <a:solidFill>
                  <a:srgbClr val="C00000"/>
                </a:solidFill>
                <a:effectLst/>
                <a:uLnTx/>
                <a:uFillTx/>
                <a:latin typeface="Comic Sans MS" panose="030F0702030302020204" pitchFamily="66" charset="0"/>
                <a:ea typeface="+mn-ea"/>
                <a:cs typeface="Arial" panose="020B0604020202020204" pitchFamily="34" charset="0"/>
              </a:rPr>
              <a:t>Per maggiore completezza ed approfondimento degli argomenti si può consultare il seguente sito</a:t>
            </a:r>
          </a:p>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it-IT" altLang="it-IT" sz="2000" b="0" i="0" u="none" strike="noStrike" kern="0" cap="none" spc="0" normalizeH="0" baseline="0" noProof="0" dirty="0">
              <a:ln>
                <a:noFill/>
              </a:ln>
              <a:solidFill>
                <a:srgbClr val="C00000"/>
              </a:solidFill>
              <a:effectLst/>
              <a:uLnTx/>
              <a:uFillTx/>
              <a:latin typeface="Comic Sans MS" panose="030F0702030302020204" pitchFamily="66" charset="0"/>
              <a:ea typeface="+mn-ea"/>
              <a:cs typeface="Arial" panose="020B0604020202020204" pitchFamily="34" charset="0"/>
            </a:endParaRPr>
          </a:p>
          <a:p>
            <a:pPr marL="0" marR="0" lvl="0" indent="0" algn="ctr" defTabSz="51435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Arial" panose="020B0604020202020204" pitchFamily="34" charset="0"/>
                <a:hlinkClick r:id="rId2">
                  <a:extLst>
                    <a:ext uri="{A12FA001-AC4F-418D-AE19-62706E023703}">
                      <ahyp:hlinkClr xmlns:ahyp="http://schemas.microsoft.com/office/drawing/2018/hyperlinkcolor" val="tx"/>
                    </a:ext>
                  </a:extLst>
                </a:hlinkClick>
              </a:rPr>
              <a:t>https://www.eliofragassi.it/</a:t>
            </a:r>
            <a:endParaRPr kumimoji="0" lang="it-IT" altLang="it-IT" sz="2000" b="0" i="0" u="none" strike="noStrike" kern="0" cap="none" spc="0" normalizeH="0" baseline="0" noProof="0" dirty="0">
              <a:ln>
                <a:noFill/>
              </a:ln>
              <a:solidFill>
                <a:srgbClr val="C00000"/>
              </a:solidFill>
              <a:effectLst/>
              <a:uLnTx/>
              <a:uFillTx/>
              <a:latin typeface="Comic Sans MS" panose="030F0702030302020204" pitchFamily="66" charset="0"/>
              <a:ea typeface="+mn-ea"/>
              <a:cs typeface="Arial" panose="020B0604020202020204" pitchFamily="34" charset="0"/>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it-IT" altLang="it-IT" sz="760" b="0" i="0" u="none" strike="noStrike" kern="0" cap="none" spc="0" normalizeH="0" baseline="0" noProof="0" dirty="0">
              <a:ln>
                <a:noFill/>
              </a:ln>
              <a:solidFill>
                <a:srgbClr val="C00000"/>
              </a:solidFill>
              <a:effectLst/>
              <a:uLnTx/>
              <a:uFillTx/>
              <a:latin typeface="Comic Sans MS" panose="030F0702030302020204" pitchFamily="66" charset="0"/>
              <a:ea typeface="+mn-ea"/>
              <a:cs typeface="Arial" panose="020B0604020202020204" pitchFamily="34" charset="0"/>
            </a:endParaRPr>
          </a:p>
        </p:txBody>
      </p:sp>
      <p:sp>
        <p:nvSpPr>
          <p:cNvPr id="3" name="CasellaDiTesto 2">
            <a:hlinkClick r:id="rId3" action="ppaction://hlinksldjump"/>
            <a:extLst>
              <a:ext uri="{FF2B5EF4-FFF2-40B4-BE49-F238E27FC236}">
                <a16:creationId xmlns:a16="http://schemas.microsoft.com/office/drawing/2014/main" id="{FF0BE0B7-6544-0BF6-6E16-F3F68ACA25A8}"/>
              </a:ext>
            </a:extLst>
          </p:cNvPr>
          <p:cNvSpPr txBox="1"/>
          <p:nvPr/>
        </p:nvSpPr>
        <p:spPr>
          <a:xfrm>
            <a:off x="4940008" y="4377025"/>
            <a:ext cx="2311984" cy="461665"/>
          </a:xfrm>
          <a:prstGeom prst="rect">
            <a:avLst/>
          </a:prstGeom>
          <a:solidFill>
            <a:schemeClr val="accent4">
              <a:lumMod val="20000"/>
              <a:lumOff val="80000"/>
            </a:schemeClr>
          </a:solidFill>
          <a:ln w="3175">
            <a:solidFill>
              <a:srgbClr val="C0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C00000"/>
                </a:solidFill>
                <a:effectLst/>
                <a:uLnTx/>
                <a:uFillTx/>
                <a:latin typeface="Comic Sans MS" panose="030F0702030302020204" pitchFamily="66" charset="0"/>
                <a:ea typeface="+mn-ea"/>
                <a:cs typeface="+mn-cs"/>
              </a:rPr>
              <a:t>Torna a Indice</a:t>
            </a:r>
          </a:p>
        </p:txBody>
      </p:sp>
      <p:cxnSp>
        <p:nvCxnSpPr>
          <p:cNvPr id="5" name="Connettore diritto 4">
            <a:extLst>
              <a:ext uri="{FF2B5EF4-FFF2-40B4-BE49-F238E27FC236}">
                <a16:creationId xmlns:a16="http://schemas.microsoft.com/office/drawing/2014/main" id="{B1F72F59-71EA-07E1-2B17-3F141805D6A1}"/>
              </a:ext>
            </a:extLst>
          </p:cNvPr>
          <p:cNvCxnSpPr/>
          <p:nvPr/>
        </p:nvCxnSpPr>
        <p:spPr>
          <a:xfrm>
            <a:off x="0" y="6858000"/>
            <a:ext cx="1219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52286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1284</Words>
  <Application>Microsoft Office PowerPoint</Application>
  <PresentationFormat>Widescreen</PresentationFormat>
  <Paragraphs>184</Paragraphs>
  <Slides>7</Slides>
  <Notes>6</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7</vt:i4>
      </vt:variant>
    </vt:vector>
  </HeadingPairs>
  <TitlesOfParts>
    <vt:vector size="13" baseType="lpstr">
      <vt:lpstr>Arial</vt:lpstr>
      <vt:lpstr>Calibri</vt:lpstr>
      <vt:lpstr>Calibri Light</vt:lpstr>
      <vt:lpstr>Comic Sans MS</vt:lpstr>
      <vt:lpstr>Symbol</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Elio Fragassi</dc:creator>
  <cp:lastModifiedBy>Elio Fragassi</cp:lastModifiedBy>
  <cp:revision>28</cp:revision>
  <dcterms:created xsi:type="dcterms:W3CDTF">2024-10-07T07:39:13Z</dcterms:created>
  <dcterms:modified xsi:type="dcterms:W3CDTF">2024-10-23T14:20:35Z</dcterms:modified>
</cp:coreProperties>
</file>