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9" r:id="rId2"/>
    <p:sldId id="260" r:id="rId3"/>
    <p:sldId id="261" r:id="rId4"/>
    <p:sldId id="262" r:id="rId5"/>
    <p:sldId id="263" r:id="rId6"/>
    <p:sldId id="265" r:id="rId7"/>
    <p:sldId id="268"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221" y="48"/>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E8AAD-8FFB-435B-88CC-54D22DD86506}" type="datetimeFigureOut">
              <a:rPr lang="it-IT" smtClean="0"/>
              <a:t>23/10/2024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18750-1031-4DF2-9F68-5BEDAA3DDAF5}" type="slidenum">
              <a:rPr lang="it-IT" smtClean="0"/>
              <a:t>‹N›</a:t>
            </a:fld>
            <a:endParaRPr lang="it-IT"/>
          </a:p>
        </p:txBody>
      </p:sp>
    </p:spTree>
    <p:extLst>
      <p:ext uri="{BB962C8B-B14F-4D97-AF65-F5344CB8AC3E}">
        <p14:creationId xmlns:p14="http://schemas.microsoft.com/office/powerpoint/2010/main" val="137648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C43B90-A37D-4E87-9306-F6D4AE0E172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37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10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65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81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1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91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804010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1931604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17739444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38501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25861193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4147667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80567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25309519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575414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4710725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445981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66CD-BBA3-4F8E-9AB3-C3621BF11256}" type="datetimeFigureOut">
              <a:rPr lang="it-IT" smtClean="0"/>
              <a:pPr/>
              <a:t>23/10/2024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AC350-4B2B-4589-B1B3-72C75D627903}" type="slidenum">
              <a:rPr lang="it-IT" smtClean="0"/>
              <a:pPr/>
              <a:t>‹N›</a:t>
            </a:fld>
            <a:endParaRPr lang="it-IT"/>
          </a:p>
        </p:txBody>
      </p:sp>
    </p:spTree>
    <p:extLst>
      <p:ext uri="{BB962C8B-B14F-4D97-AF65-F5344CB8AC3E}">
        <p14:creationId xmlns:p14="http://schemas.microsoft.com/office/powerpoint/2010/main" val="2038203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eliofragassi.i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382C28B-ACD0-456E-B237-4AD143714A82}"/>
              </a:ext>
            </a:extLst>
          </p:cNvPr>
          <p:cNvSpPr txBox="1">
            <a:spLocks noChangeArrowheads="1"/>
          </p:cNvSpPr>
          <p:nvPr/>
        </p:nvSpPr>
        <p:spPr>
          <a:xfrm>
            <a:off x="48000" y="529149"/>
            <a:ext cx="12096000" cy="385003"/>
          </a:xfrm>
          <a:prstGeom prst="rect">
            <a:avLst/>
          </a:prstGeom>
          <a:noFill/>
          <a:ln w="3175">
            <a:solidFill>
              <a:srgbClr val="C00000"/>
            </a:solidFill>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noFill/>
                </a:ln>
                <a:solidFill>
                  <a:srgbClr val="C00000"/>
                </a:solidFill>
                <a:effectLst/>
                <a:uLnTx/>
                <a:uFillTx/>
                <a:latin typeface="Comic Sans MS" pitchFamily="66" charset="0"/>
                <a:ea typeface="+mn-ea"/>
                <a:cs typeface="Arial" panose="020B0604020202020204" pitchFamily="34" charset="0"/>
              </a:rPr>
              <a:t>Indagine insiemistica sulla doppia proiezione ortogonale di </a:t>
            </a:r>
            <a:r>
              <a:rPr kumimoji="0" lang="it-IT" sz="2000" b="0" i="0" u="none" strike="noStrike" kern="0" cap="none" spc="0" normalizeH="0" baseline="0" noProof="0" dirty="0" err="1">
                <a:ln>
                  <a:noFill/>
                </a:ln>
                <a:solidFill>
                  <a:srgbClr val="C00000"/>
                </a:solidFill>
                <a:effectLst/>
                <a:uLnTx/>
                <a:uFillTx/>
                <a:latin typeface="Comic Sans MS" pitchFamily="66" charset="0"/>
                <a:ea typeface="+mn-ea"/>
                <a:cs typeface="Arial" panose="020B0604020202020204" pitchFamily="34" charset="0"/>
              </a:rPr>
              <a:t>Monge</a:t>
            </a:r>
            <a:endParaRPr kumimoji="0" lang="it-IT" sz="2000" b="0" i="0" u="none" strike="noStrike" kern="0" cap="none" spc="0" normalizeH="0" baseline="0" noProof="0" dirty="0">
              <a:ln>
                <a:noFill/>
              </a:ln>
              <a:solidFill>
                <a:srgbClr val="C00000"/>
              </a:solidFill>
              <a:effectLst/>
              <a:uLnTx/>
              <a:uFillTx/>
              <a:latin typeface="Comic Sans MS" pitchFamily="66" charset="0"/>
              <a:ea typeface="+mn-ea"/>
              <a:cs typeface="Arial" panose="020B0604020202020204" pitchFamily="34" charset="0"/>
            </a:endParaRPr>
          </a:p>
        </p:txBody>
      </p:sp>
      <p:sp>
        <p:nvSpPr>
          <p:cNvPr id="6" name="Titolo 12">
            <a:extLst>
              <a:ext uri="{FF2B5EF4-FFF2-40B4-BE49-F238E27FC236}">
                <a16:creationId xmlns:a16="http://schemas.microsoft.com/office/drawing/2014/main" id="{5228088B-0BA8-46AA-B589-31D74B8A7B82}"/>
              </a:ext>
            </a:extLst>
          </p:cNvPr>
          <p:cNvSpPr>
            <a:spLocks noGrp="1"/>
          </p:cNvSpPr>
          <p:nvPr/>
        </p:nvSpPr>
        <p:spPr>
          <a:xfrm>
            <a:off x="48000" y="30148"/>
            <a:ext cx="12096000" cy="469817"/>
          </a:xfrm>
          <a:prstGeom prst="rect">
            <a:avLst/>
          </a:prstGeom>
          <a:ln>
            <a:solidFill>
              <a:srgbClr val="0070C0"/>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0" i="0" u="none" strike="noStrike" kern="0" cap="none" spc="0" normalizeH="0" baseline="0" noProof="0" dirty="0">
                <a:ln>
                  <a:noFill/>
                </a:ln>
                <a:solidFill>
                  <a:srgbClr val="C00000"/>
                </a:solidFill>
                <a:effectLst/>
                <a:uLnTx/>
                <a:uFillTx/>
                <a:latin typeface="Comic Sans MS" pitchFamily="66" charset="0"/>
                <a:ea typeface="+mj-ea"/>
                <a:cs typeface="+mj-cs"/>
              </a:rPr>
              <a:t>Geometria descrittiva dinamica</a:t>
            </a:r>
            <a:endParaRPr kumimoji="0" lang="it-IT" sz="4400" b="0" i="0" u="none" strike="noStrike" kern="1200" cap="none" spc="0" normalizeH="0" baseline="0" noProof="0" dirty="0">
              <a:ln>
                <a:noFill/>
              </a:ln>
              <a:solidFill>
                <a:srgbClr val="C00000"/>
              </a:solidFill>
              <a:effectLst/>
              <a:uLnTx/>
              <a:uFillTx/>
              <a:latin typeface="Calibri Light"/>
              <a:ea typeface="+mj-ea"/>
              <a:cs typeface="+mj-cs"/>
            </a:endParaRPr>
          </a:p>
        </p:txBody>
      </p:sp>
      <p:sp>
        <p:nvSpPr>
          <p:cNvPr id="7" name="Text Box 9">
            <a:extLst>
              <a:ext uri="{FF2B5EF4-FFF2-40B4-BE49-F238E27FC236}">
                <a16:creationId xmlns:a16="http://schemas.microsoft.com/office/drawing/2014/main" id="{9AD71F2D-FF28-4FAB-990D-809FFADB9282}"/>
              </a:ext>
            </a:extLst>
          </p:cNvPr>
          <p:cNvSpPr txBox="1">
            <a:spLocks noChangeArrowheads="1"/>
          </p:cNvSpPr>
          <p:nvPr/>
        </p:nvSpPr>
        <p:spPr bwMode="auto">
          <a:xfrm>
            <a:off x="27993" y="6457978"/>
            <a:ext cx="5940000" cy="360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1" i="0" u="none" strike="noStrike" kern="0" cap="none" spc="0" normalizeH="0" baseline="0" noProof="0" dirty="0">
                <a:ln>
                  <a:noFill/>
                </a:ln>
                <a:solidFill>
                  <a:srgbClr val="FF0000"/>
                </a:solidFill>
                <a:effectLst/>
                <a:uLnTx/>
                <a:uFillTx/>
                <a:latin typeface="Comic Sans MS" panose="030F0702030302020204" pitchFamily="66" charset="0"/>
                <a:ea typeface="+mn-ea"/>
                <a:cs typeface="Courier New" panose="02070309020205020404" pitchFamily="49" charset="0"/>
              </a:rPr>
              <a:t>Il materiale può essere riprodotto citando la fonte</a:t>
            </a:r>
          </a:p>
        </p:txBody>
      </p:sp>
      <p:sp>
        <p:nvSpPr>
          <p:cNvPr id="8" name="Text Box 6">
            <a:extLst>
              <a:ext uri="{FF2B5EF4-FFF2-40B4-BE49-F238E27FC236}">
                <a16:creationId xmlns:a16="http://schemas.microsoft.com/office/drawing/2014/main" id="{D7E934DE-214E-491F-AE64-092AABB50E77}"/>
              </a:ext>
            </a:extLst>
          </p:cNvPr>
          <p:cNvSpPr txBox="1">
            <a:spLocks noChangeArrowheads="1"/>
          </p:cNvSpPr>
          <p:nvPr/>
        </p:nvSpPr>
        <p:spPr bwMode="auto">
          <a:xfrm>
            <a:off x="6224007" y="6460676"/>
            <a:ext cx="5940000" cy="360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400" b="1" i="0" u="none" strike="noStrike" kern="0" cap="none" spc="0" normalizeH="0" baseline="0" noProof="0" dirty="0">
                <a:ln>
                  <a:noFill/>
                </a:ln>
                <a:solidFill>
                  <a:srgbClr val="C00000"/>
                </a:solidFill>
                <a:effectLst/>
                <a:uLnTx/>
                <a:uFillTx/>
                <a:latin typeface="Comic Sans MS" panose="030F0702030302020204" pitchFamily="66" charset="0"/>
                <a:ea typeface="+mn-ea"/>
                <a:cs typeface="Courier New" panose="02070309020205020404" pitchFamily="49" charset="0"/>
              </a:rPr>
              <a:t>Autore   Prof. Arch. Elio Fragassi</a:t>
            </a:r>
          </a:p>
        </p:txBody>
      </p:sp>
      <p:sp>
        <p:nvSpPr>
          <p:cNvPr id="2" name="CasellaDiTesto 1">
            <a:extLst>
              <a:ext uri="{FF2B5EF4-FFF2-40B4-BE49-F238E27FC236}">
                <a16:creationId xmlns:a16="http://schemas.microsoft.com/office/drawing/2014/main" id="{754C6396-D4BA-D145-071D-A7DC30316389}"/>
              </a:ext>
            </a:extLst>
          </p:cNvPr>
          <p:cNvSpPr txBox="1"/>
          <p:nvPr/>
        </p:nvSpPr>
        <p:spPr>
          <a:xfrm>
            <a:off x="48000" y="943336"/>
            <a:ext cx="12096000" cy="707886"/>
          </a:xfrm>
          <a:prstGeom prst="rect">
            <a:avLst/>
          </a:prstGeom>
          <a:noFill/>
          <a:ln w="3175">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PIANO  PER  DUE  RETTE  PARALLELE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Esercizio 1 – Piano per due rette generiche parallele nel primo diedro</a:t>
            </a:r>
          </a:p>
        </p:txBody>
      </p:sp>
      <p:sp>
        <p:nvSpPr>
          <p:cNvPr id="3" name="Rectangle 5">
            <a:extLst>
              <a:ext uri="{FF2B5EF4-FFF2-40B4-BE49-F238E27FC236}">
                <a16:creationId xmlns:a16="http://schemas.microsoft.com/office/drawing/2014/main" id="{BCDCB798-6E65-434E-B020-C0252A6E6CEA}"/>
              </a:ext>
            </a:extLst>
          </p:cNvPr>
          <p:cNvSpPr>
            <a:spLocks noChangeArrowheads="1"/>
          </p:cNvSpPr>
          <p:nvPr/>
        </p:nvSpPr>
        <p:spPr bwMode="auto">
          <a:xfrm>
            <a:off x="9433249" y="1698944"/>
            <a:ext cx="2713135" cy="4392000"/>
          </a:xfrm>
          <a:prstGeom prst="rect">
            <a:avLst/>
          </a:prstGeom>
          <a:solidFill>
            <a:schemeClr val="accent4">
              <a:lumMod val="20000"/>
              <a:lumOff val="80000"/>
            </a:schemeClr>
          </a:solidFill>
          <a:ln w="3175" algn="ctr">
            <a:solidFill>
              <a:srgbClr val="C00000"/>
            </a:solidFill>
            <a:miter lim="800000"/>
            <a:headEnd/>
            <a:tailEnd/>
          </a:ln>
        </p:spPr>
        <p:txBody>
          <a:bodyPr wrap="square" lIns="0"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Il disegno di copertina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è stato eseguito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nell’a. s. 2007/08</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da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Di Filippo  Betty</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della classe </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1C</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 </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Liceo Artistico Statale</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«G. </a:t>
            </a:r>
            <a:r>
              <a:rPr kumimoji="0" lang="it-IT" sz="1500" b="1" i="0" u="none" strike="noStrike" kern="1200" cap="none" spc="0" normalizeH="0" baseline="0" noProof="0" dirty="0" err="1">
                <a:ln>
                  <a:noFill/>
                </a:ln>
                <a:solidFill>
                  <a:srgbClr val="C00000"/>
                </a:solidFill>
                <a:effectLst/>
                <a:uLnTx/>
                <a:uFillTx/>
                <a:latin typeface="Comic Sans MS" pitchFamily="66" charset="0"/>
                <a:ea typeface="+mn-ea"/>
                <a:cs typeface="Times New Roman" pitchFamily="18" charset="0"/>
              </a:rPr>
              <a:t>Misticoni</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a:t>
            </a: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di Pescara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a:t>
            </a: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per la materia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Discipline geometriche </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 corso sperimentale</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«Progetto Leonardo»</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Insegnante:</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prof. Elio </a:t>
            </a:r>
            <a:r>
              <a:rPr kumimoji="0" lang="it-IT" sz="1500" b="0" i="0" u="none" strike="noStrike" kern="1200" cap="none" spc="0" normalizeH="0" baseline="0" noProof="0" dirty="0" err="1">
                <a:ln>
                  <a:noFill/>
                </a:ln>
                <a:solidFill>
                  <a:srgbClr val="C00000"/>
                </a:solidFill>
                <a:effectLst/>
                <a:uLnTx/>
                <a:uFillTx/>
                <a:latin typeface="Comic Sans MS" pitchFamily="66" charset="0"/>
                <a:cs typeface="Times New Roman" pitchFamily="18" charset="0"/>
              </a:rPr>
              <a:t>Fragassi</a:t>
            </a:r>
            <a:endParaRPr kumimoji="0" lang="it-IT" sz="15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id="{321BD1A6-4A80-4550-2E5B-E665F829148E}"/>
              </a:ext>
            </a:extLst>
          </p:cNvPr>
          <p:cNvSpPr txBox="1"/>
          <p:nvPr/>
        </p:nvSpPr>
        <p:spPr>
          <a:xfrm>
            <a:off x="3626922" y="1743635"/>
            <a:ext cx="579884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Indice</a:t>
            </a:r>
          </a:p>
        </p:txBody>
      </p:sp>
      <p:sp>
        <p:nvSpPr>
          <p:cNvPr id="10" name="CasellaDiTesto 9">
            <a:extLst>
              <a:ext uri="{FF2B5EF4-FFF2-40B4-BE49-F238E27FC236}">
                <a16:creationId xmlns:a16="http://schemas.microsoft.com/office/drawing/2014/main" id="{454C7C01-8C10-D6B4-B6BA-7B1B933480F6}"/>
              </a:ext>
            </a:extLst>
          </p:cNvPr>
          <p:cNvSpPr txBox="1"/>
          <p:nvPr/>
        </p:nvSpPr>
        <p:spPr>
          <a:xfrm>
            <a:off x="3341901" y="5201861"/>
            <a:ext cx="6083866"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Per accedere alle pagine selezionare il numero</a:t>
            </a:r>
          </a:p>
        </p:txBody>
      </p:sp>
      <p:sp>
        <p:nvSpPr>
          <p:cNvPr id="12" name="CasellaDiTesto 11">
            <a:hlinkClick r:id="rId3" action="ppaction://hlinksldjump"/>
            <a:extLst>
              <a:ext uri="{FF2B5EF4-FFF2-40B4-BE49-F238E27FC236}">
                <a16:creationId xmlns:a16="http://schemas.microsoft.com/office/drawing/2014/main" id="{C10DC523-C654-BC6D-3CD1-2580CFB6918C}"/>
              </a:ext>
            </a:extLst>
          </p:cNvPr>
          <p:cNvSpPr txBox="1"/>
          <p:nvPr/>
        </p:nvSpPr>
        <p:spPr>
          <a:xfrm>
            <a:off x="3724770" y="2892580"/>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2</a:t>
            </a:r>
          </a:p>
        </p:txBody>
      </p:sp>
      <p:sp>
        <p:nvSpPr>
          <p:cNvPr id="13" name="CasellaDiTesto 12">
            <a:hlinkClick r:id="rId4" action="ppaction://hlinksldjump"/>
            <a:extLst>
              <a:ext uri="{FF2B5EF4-FFF2-40B4-BE49-F238E27FC236}">
                <a16:creationId xmlns:a16="http://schemas.microsoft.com/office/drawing/2014/main" id="{1CDE8858-CEDF-9815-CA2E-80AFC54A001D}"/>
              </a:ext>
            </a:extLst>
          </p:cNvPr>
          <p:cNvSpPr txBox="1"/>
          <p:nvPr/>
        </p:nvSpPr>
        <p:spPr>
          <a:xfrm>
            <a:off x="3713599" y="3316094"/>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3</a:t>
            </a:r>
          </a:p>
        </p:txBody>
      </p:sp>
      <p:sp>
        <p:nvSpPr>
          <p:cNvPr id="14" name="CasellaDiTesto 13">
            <a:hlinkClick r:id="rId5" action="ppaction://hlinksldjump"/>
            <a:extLst>
              <a:ext uri="{FF2B5EF4-FFF2-40B4-BE49-F238E27FC236}">
                <a16:creationId xmlns:a16="http://schemas.microsoft.com/office/drawing/2014/main" id="{E9E36F7E-17C7-7117-3EEC-1CE7D9C2B09B}"/>
              </a:ext>
            </a:extLst>
          </p:cNvPr>
          <p:cNvSpPr txBox="1"/>
          <p:nvPr/>
        </p:nvSpPr>
        <p:spPr>
          <a:xfrm>
            <a:off x="3713599" y="3759912"/>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4</a:t>
            </a:r>
          </a:p>
        </p:txBody>
      </p:sp>
      <p:sp>
        <p:nvSpPr>
          <p:cNvPr id="15" name="CasellaDiTesto 14">
            <a:hlinkClick r:id="rId6" action="ppaction://hlinksldjump"/>
            <a:extLst>
              <a:ext uri="{FF2B5EF4-FFF2-40B4-BE49-F238E27FC236}">
                <a16:creationId xmlns:a16="http://schemas.microsoft.com/office/drawing/2014/main" id="{60B3C1B3-2A42-4E08-686E-8D902399C43D}"/>
              </a:ext>
            </a:extLst>
          </p:cNvPr>
          <p:cNvSpPr txBox="1"/>
          <p:nvPr/>
        </p:nvSpPr>
        <p:spPr>
          <a:xfrm>
            <a:off x="3719438" y="4200923"/>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5</a:t>
            </a:r>
          </a:p>
        </p:txBody>
      </p:sp>
      <p:sp>
        <p:nvSpPr>
          <p:cNvPr id="19" name="CasellaDiTesto 18">
            <a:extLst>
              <a:ext uri="{FF2B5EF4-FFF2-40B4-BE49-F238E27FC236}">
                <a16:creationId xmlns:a16="http://schemas.microsoft.com/office/drawing/2014/main" id="{F3E17FAF-9E8F-71D4-817A-B23E17CDCCB6}"/>
              </a:ext>
            </a:extLst>
          </p:cNvPr>
          <p:cNvSpPr txBox="1"/>
          <p:nvPr/>
        </p:nvSpPr>
        <p:spPr>
          <a:xfrm>
            <a:off x="4147475" y="2467538"/>
            <a:ext cx="3269258"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Dati geometrici del problema</a:t>
            </a:r>
          </a:p>
        </p:txBody>
      </p:sp>
      <p:sp>
        <p:nvSpPr>
          <p:cNvPr id="20" name="CasellaDiTesto 19">
            <a:extLst>
              <a:ext uri="{FF2B5EF4-FFF2-40B4-BE49-F238E27FC236}">
                <a16:creationId xmlns:a16="http://schemas.microsoft.com/office/drawing/2014/main" id="{C2DB7792-7960-486D-5E45-0FF588EA1DA2}"/>
              </a:ext>
            </a:extLst>
          </p:cNvPr>
          <p:cNvSpPr txBox="1"/>
          <p:nvPr/>
        </p:nvSpPr>
        <p:spPr>
          <a:xfrm>
            <a:off x="4149203" y="2903538"/>
            <a:ext cx="1360149"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Primo passo</a:t>
            </a:r>
          </a:p>
        </p:txBody>
      </p:sp>
      <p:sp>
        <p:nvSpPr>
          <p:cNvPr id="21" name="CasellaDiTesto 20">
            <a:extLst>
              <a:ext uri="{FF2B5EF4-FFF2-40B4-BE49-F238E27FC236}">
                <a16:creationId xmlns:a16="http://schemas.microsoft.com/office/drawing/2014/main" id="{D8B10354-B4CB-B9C6-EB11-276743521672}"/>
              </a:ext>
            </a:extLst>
          </p:cNvPr>
          <p:cNvSpPr txBox="1"/>
          <p:nvPr/>
        </p:nvSpPr>
        <p:spPr>
          <a:xfrm>
            <a:off x="4149203" y="3324634"/>
            <a:ext cx="1586695"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Secondo passo</a:t>
            </a:r>
          </a:p>
        </p:txBody>
      </p:sp>
      <p:sp>
        <p:nvSpPr>
          <p:cNvPr id="23" name="CasellaDiTesto 22">
            <a:extLst>
              <a:ext uri="{FF2B5EF4-FFF2-40B4-BE49-F238E27FC236}">
                <a16:creationId xmlns:a16="http://schemas.microsoft.com/office/drawing/2014/main" id="{D513CB5E-4196-91A3-247D-94D5DB441793}"/>
              </a:ext>
            </a:extLst>
          </p:cNvPr>
          <p:cNvSpPr txBox="1"/>
          <p:nvPr/>
        </p:nvSpPr>
        <p:spPr>
          <a:xfrm>
            <a:off x="4149419" y="3776226"/>
            <a:ext cx="1360149"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Terzo passo</a:t>
            </a:r>
          </a:p>
        </p:txBody>
      </p:sp>
      <p:sp>
        <p:nvSpPr>
          <p:cNvPr id="24" name="CasellaDiTesto 23">
            <a:extLst>
              <a:ext uri="{FF2B5EF4-FFF2-40B4-BE49-F238E27FC236}">
                <a16:creationId xmlns:a16="http://schemas.microsoft.com/office/drawing/2014/main" id="{A9509801-1BCC-E973-5E16-FF22EC03812C}"/>
              </a:ext>
            </a:extLst>
          </p:cNvPr>
          <p:cNvSpPr txBox="1"/>
          <p:nvPr/>
        </p:nvSpPr>
        <p:spPr>
          <a:xfrm>
            <a:off x="4150926" y="4210702"/>
            <a:ext cx="2028165"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Verifica e risultato</a:t>
            </a:r>
          </a:p>
        </p:txBody>
      </p:sp>
      <p:cxnSp>
        <p:nvCxnSpPr>
          <p:cNvPr id="25" name="Connettore diritto 24">
            <a:extLst>
              <a:ext uri="{FF2B5EF4-FFF2-40B4-BE49-F238E27FC236}">
                <a16:creationId xmlns:a16="http://schemas.microsoft.com/office/drawing/2014/main" id="{DE0DFF26-C080-0369-2628-1215F56DB163}"/>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CasellaDiTesto 15">
            <a:hlinkClick r:id="rId7" action="ppaction://hlinksldjump"/>
            <a:extLst>
              <a:ext uri="{FF2B5EF4-FFF2-40B4-BE49-F238E27FC236}">
                <a16:creationId xmlns:a16="http://schemas.microsoft.com/office/drawing/2014/main" id="{48F8FA7A-F291-6755-4547-9CAE5371EA68}"/>
              </a:ext>
            </a:extLst>
          </p:cNvPr>
          <p:cNvSpPr txBox="1"/>
          <p:nvPr/>
        </p:nvSpPr>
        <p:spPr>
          <a:xfrm>
            <a:off x="3722312" y="2454032"/>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1</a:t>
            </a:r>
          </a:p>
        </p:txBody>
      </p:sp>
      <p:pic>
        <p:nvPicPr>
          <p:cNvPr id="11" name="Immagine 10">
            <a:extLst>
              <a:ext uri="{FF2B5EF4-FFF2-40B4-BE49-F238E27FC236}">
                <a16:creationId xmlns:a16="http://schemas.microsoft.com/office/drawing/2014/main" id="{02B8B85A-3743-138D-8906-A0DFDB48712B}"/>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416" y="1696622"/>
            <a:ext cx="3276000" cy="4718851"/>
          </a:xfrm>
          <a:prstGeom prst="rect">
            <a:avLst/>
          </a:prstGeom>
          <a:ln>
            <a:solidFill>
              <a:srgbClr val="0000FF"/>
            </a:solidFill>
          </a:ln>
        </p:spPr>
      </p:pic>
      <p:sp>
        <p:nvSpPr>
          <p:cNvPr id="17" name="Freccia a sinistra 16">
            <a:extLst>
              <a:ext uri="{FF2B5EF4-FFF2-40B4-BE49-F238E27FC236}">
                <a16:creationId xmlns:a16="http://schemas.microsoft.com/office/drawing/2014/main" id="{61637D5D-B2B4-97E3-E3BA-4F723F76411D}"/>
              </a:ext>
            </a:extLst>
          </p:cNvPr>
          <p:cNvSpPr/>
          <p:nvPr/>
        </p:nvSpPr>
        <p:spPr>
          <a:xfrm>
            <a:off x="3337958" y="6084662"/>
            <a:ext cx="8784000" cy="360000"/>
          </a:xfrm>
          <a:prstGeom prst="leftArrow">
            <a:avLst>
              <a:gd name="adj1" fmla="val 50000"/>
              <a:gd name="adj2" fmla="val 43520"/>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rgbClr val="C00000"/>
                </a:solidFill>
                <a:latin typeface="Comic Sans MS" panose="030F0702030302020204" pitchFamily="66" charset="0"/>
              </a:rPr>
              <a:t>Testo dell’esercizio dato in forma scritta da restituire in forma grafica </a:t>
            </a:r>
          </a:p>
        </p:txBody>
      </p:sp>
      <p:cxnSp>
        <p:nvCxnSpPr>
          <p:cNvPr id="9" name="Connettore diritto 8">
            <a:extLst>
              <a:ext uri="{FF2B5EF4-FFF2-40B4-BE49-F238E27FC236}">
                <a16:creationId xmlns:a16="http://schemas.microsoft.com/office/drawing/2014/main" id="{A3FA86F8-C69C-2235-DE45-D81AB41D30AC}"/>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669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2500"/>
                            </p:stCondLst>
                            <p:childTnLst>
                              <p:par>
                                <p:cTn id="63" presetID="42"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anim calcmode="lin" valueType="num">
                                      <p:cBhvr>
                                        <p:cTn id="66" dur="500" fill="hold"/>
                                        <p:tgtEl>
                                          <p:spTgt spid="21"/>
                                        </p:tgtEl>
                                        <p:attrNameLst>
                                          <p:attrName>ppt_x</p:attrName>
                                        </p:attrNameLst>
                                      </p:cBhvr>
                                      <p:tavLst>
                                        <p:tav tm="0">
                                          <p:val>
                                            <p:strVal val="#ppt_x"/>
                                          </p:val>
                                        </p:tav>
                                        <p:tav tm="100000">
                                          <p:val>
                                            <p:strVal val="#ppt_x"/>
                                          </p:val>
                                        </p:tav>
                                      </p:tavLst>
                                    </p:anim>
                                    <p:anim calcmode="lin" valueType="num">
                                      <p:cBhvr>
                                        <p:cTn id="67" dur="500" fill="hold"/>
                                        <p:tgtEl>
                                          <p:spTgt spid="21"/>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2"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anim calcmode="lin" valueType="num">
                                      <p:cBhvr>
                                        <p:cTn id="72" dur="500" fill="hold"/>
                                        <p:tgtEl>
                                          <p:spTgt spid="14"/>
                                        </p:tgtEl>
                                        <p:attrNameLst>
                                          <p:attrName>ppt_x</p:attrName>
                                        </p:attrNameLst>
                                      </p:cBhvr>
                                      <p:tavLst>
                                        <p:tav tm="0">
                                          <p:val>
                                            <p:strVal val="#ppt_x"/>
                                          </p:val>
                                        </p:tav>
                                        <p:tav tm="100000">
                                          <p:val>
                                            <p:strVal val="#ppt_x"/>
                                          </p:val>
                                        </p:tav>
                                      </p:tavLst>
                                    </p:anim>
                                    <p:anim calcmode="lin" valueType="num">
                                      <p:cBhvr>
                                        <p:cTn id="73" dur="500" fill="hold"/>
                                        <p:tgtEl>
                                          <p:spTgt spid="14"/>
                                        </p:tgtEl>
                                        <p:attrNameLst>
                                          <p:attrName>ppt_y</p:attrName>
                                        </p:attrNameLst>
                                      </p:cBhvr>
                                      <p:tavLst>
                                        <p:tav tm="0">
                                          <p:val>
                                            <p:strVal val="#ppt_y+.1"/>
                                          </p:val>
                                        </p:tav>
                                        <p:tav tm="100000">
                                          <p:val>
                                            <p:strVal val="#ppt_y"/>
                                          </p:val>
                                        </p:tav>
                                      </p:tavLst>
                                    </p:anim>
                                  </p:childTnLst>
                                </p:cTn>
                              </p:par>
                            </p:childTnLst>
                          </p:cTn>
                        </p:par>
                        <p:par>
                          <p:cTn id="74" fill="hold">
                            <p:stCondLst>
                              <p:cond delay="35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anim calcmode="lin" valueType="num">
                                      <p:cBhvr>
                                        <p:cTn id="78" dur="500" fill="hold"/>
                                        <p:tgtEl>
                                          <p:spTgt spid="23"/>
                                        </p:tgtEl>
                                        <p:attrNameLst>
                                          <p:attrName>ppt_x</p:attrName>
                                        </p:attrNameLst>
                                      </p:cBhvr>
                                      <p:tavLst>
                                        <p:tav tm="0">
                                          <p:val>
                                            <p:strVal val="#ppt_x"/>
                                          </p:val>
                                        </p:tav>
                                        <p:tav tm="100000">
                                          <p:val>
                                            <p:strVal val="#ppt_x"/>
                                          </p:val>
                                        </p:tav>
                                      </p:tavLst>
                                    </p:anim>
                                    <p:anim calcmode="lin" valueType="num">
                                      <p:cBhvr>
                                        <p:cTn id="79" dur="500" fill="hold"/>
                                        <p:tgtEl>
                                          <p:spTgt spid="23"/>
                                        </p:tgtEl>
                                        <p:attrNameLst>
                                          <p:attrName>ppt_y</p:attrName>
                                        </p:attrNameLst>
                                      </p:cBhvr>
                                      <p:tavLst>
                                        <p:tav tm="0">
                                          <p:val>
                                            <p:strVal val="#ppt_y+.1"/>
                                          </p:val>
                                        </p:tav>
                                        <p:tav tm="100000">
                                          <p:val>
                                            <p:strVal val="#ppt_y"/>
                                          </p:val>
                                        </p:tav>
                                      </p:tavLst>
                                    </p:anim>
                                  </p:childTnLst>
                                </p:cTn>
                              </p:par>
                            </p:childTnLst>
                          </p:cTn>
                        </p:par>
                        <p:par>
                          <p:cTn id="80" fill="hold">
                            <p:stCondLst>
                              <p:cond delay="4000"/>
                            </p:stCondLst>
                            <p:childTnLst>
                              <p:par>
                                <p:cTn id="81" presetID="42"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anim calcmode="lin" valueType="num">
                                      <p:cBhvr>
                                        <p:cTn id="84" dur="500" fill="hold"/>
                                        <p:tgtEl>
                                          <p:spTgt spid="15"/>
                                        </p:tgtEl>
                                        <p:attrNameLst>
                                          <p:attrName>ppt_x</p:attrName>
                                        </p:attrNameLst>
                                      </p:cBhvr>
                                      <p:tavLst>
                                        <p:tav tm="0">
                                          <p:val>
                                            <p:strVal val="#ppt_x"/>
                                          </p:val>
                                        </p:tav>
                                        <p:tav tm="100000">
                                          <p:val>
                                            <p:strVal val="#ppt_x"/>
                                          </p:val>
                                        </p:tav>
                                      </p:tavLst>
                                    </p:anim>
                                    <p:anim calcmode="lin" valueType="num">
                                      <p:cBhvr>
                                        <p:cTn id="85" dur="500" fill="hold"/>
                                        <p:tgtEl>
                                          <p:spTgt spid="15"/>
                                        </p:tgtEl>
                                        <p:attrNameLst>
                                          <p:attrName>ppt_y</p:attrName>
                                        </p:attrNameLst>
                                      </p:cBhvr>
                                      <p:tavLst>
                                        <p:tav tm="0">
                                          <p:val>
                                            <p:strVal val="#ppt_y+.1"/>
                                          </p:val>
                                        </p:tav>
                                        <p:tav tm="100000">
                                          <p:val>
                                            <p:strVal val="#ppt_y"/>
                                          </p:val>
                                        </p:tav>
                                      </p:tavLst>
                                    </p:anim>
                                  </p:childTnLst>
                                </p:cTn>
                              </p:par>
                            </p:childTnLst>
                          </p:cTn>
                        </p:par>
                        <p:par>
                          <p:cTn id="86" fill="hold">
                            <p:stCondLst>
                              <p:cond delay="4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anim calcmode="lin" valueType="num">
                                      <p:cBhvr>
                                        <p:cTn id="90" dur="500" fill="hold"/>
                                        <p:tgtEl>
                                          <p:spTgt spid="24"/>
                                        </p:tgtEl>
                                        <p:attrNameLst>
                                          <p:attrName>ppt_x</p:attrName>
                                        </p:attrNameLst>
                                      </p:cBhvr>
                                      <p:tavLst>
                                        <p:tav tm="0">
                                          <p:val>
                                            <p:strVal val="#ppt_x"/>
                                          </p:val>
                                        </p:tav>
                                        <p:tav tm="100000">
                                          <p:val>
                                            <p:strVal val="#ppt_x"/>
                                          </p:val>
                                        </p:tav>
                                      </p:tavLst>
                                    </p:anim>
                                    <p:anim calcmode="lin" valueType="num">
                                      <p:cBhvr>
                                        <p:cTn id="91" dur="5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5000"/>
                            </p:stCondLst>
                            <p:childTnLst>
                              <p:par>
                                <p:cTn id="93" presetID="53" presetClass="entr" presetSubtype="16"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500" fill="hold"/>
                                        <p:tgtEl>
                                          <p:spTgt spid="10"/>
                                        </p:tgtEl>
                                        <p:attrNameLst>
                                          <p:attrName>ppt_w</p:attrName>
                                        </p:attrNameLst>
                                      </p:cBhvr>
                                      <p:tavLst>
                                        <p:tav tm="0">
                                          <p:val>
                                            <p:fltVal val="0"/>
                                          </p:val>
                                        </p:tav>
                                        <p:tav tm="100000">
                                          <p:val>
                                            <p:strVal val="#ppt_w"/>
                                          </p:val>
                                        </p:tav>
                                      </p:tavLst>
                                    </p:anim>
                                    <p:anim calcmode="lin" valueType="num">
                                      <p:cBhvr>
                                        <p:cTn id="96" dur="500" fill="hold"/>
                                        <p:tgtEl>
                                          <p:spTgt spid="10"/>
                                        </p:tgtEl>
                                        <p:attrNameLst>
                                          <p:attrName>ppt_h</p:attrName>
                                        </p:attrNameLst>
                                      </p:cBhvr>
                                      <p:tavLst>
                                        <p:tav tm="0">
                                          <p:val>
                                            <p:fltVal val="0"/>
                                          </p:val>
                                        </p:tav>
                                        <p:tav tm="100000">
                                          <p:val>
                                            <p:strVal val="#ppt_h"/>
                                          </p:val>
                                        </p:tav>
                                      </p:tavLst>
                                    </p:anim>
                                    <p:animEffect transition="in" filter="fade">
                                      <p:cBhvr>
                                        <p:cTn id="9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0" grpId="0"/>
      <p:bldP spid="12" grpId="0" animBg="1"/>
      <p:bldP spid="13" grpId="0" animBg="1"/>
      <p:bldP spid="14" grpId="0" animBg="1"/>
      <p:bldP spid="15" grpId="0" animBg="1"/>
      <p:bldP spid="19" grpId="0"/>
      <p:bldP spid="20" grpId="0"/>
      <p:bldP spid="21" grpId="0"/>
      <p:bldP spid="23" grpId="0"/>
      <p:bldP spid="24" grpId="0"/>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GENERICHE  E  PARALLELE  NEL  PRIMO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6" y="442341"/>
            <a:ext cx="3060000" cy="1352237"/>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Dati del problema</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080692" y="551165"/>
            <a:ext cx="9000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generiche </a:t>
            </a:r>
            <a:r>
              <a:rPr lang="it-IT" dirty="0">
                <a:solidFill>
                  <a:srgbClr val="C00000"/>
                </a:solidFill>
                <a:latin typeface="Comic Sans MS" panose="030F0702030302020204" pitchFamily="66" charset="0"/>
              </a:rPr>
              <a:t>parallele</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 collocate nel primo diedro </a:t>
            </a:r>
          </a:p>
        </p:txBody>
      </p:sp>
      <p:grpSp>
        <p:nvGrpSpPr>
          <p:cNvPr id="3" name="Group 5">
            <a:extLst>
              <a:ext uri="{FF2B5EF4-FFF2-40B4-BE49-F238E27FC236}">
                <a16:creationId xmlns:a16="http://schemas.microsoft.com/office/drawing/2014/main" id="{05E1C583-6D64-C490-B294-A70C01B41E44}"/>
              </a:ext>
            </a:extLst>
          </p:cNvPr>
          <p:cNvGrpSpPr>
            <a:grpSpLocks noChangeAspect="1"/>
          </p:cNvGrpSpPr>
          <p:nvPr/>
        </p:nvGrpSpPr>
        <p:grpSpPr bwMode="auto">
          <a:xfrm>
            <a:off x="3260725" y="1292225"/>
            <a:ext cx="8820150" cy="5400675"/>
            <a:chOff x="2054" y="814"/>
            <a:chExt cx="5556" cy="3402"/>
          </a:xfrm>
          <a:solidFill>
            <a:schemeClr val="accent4">
              <a:lumMod val="20000"/>
              <a:lumOff val="80000"/>
            </a:schemeClr>
          </a:solidFill>
        </p:grpSpPr>
        <p:sp>
          <p:nvSpPr>
            <p:cNvPr id="6" name="AutoShape 4">
              <a:extLst>
                <a:ext uri="{FF2B5EF4-FFF2-40B4-BE49-F238E27FC236}">
                  <a16:creationId xmlns:a16="http://schemas.microsoft.com/office/drawing/2014/main" id="{BBAD7062-E835-1857-CF4D-CDBE3F09F92C}"/>
                </a:ext>
              </a:extLst>
            </p:cNvPr>
            <p:cNvSpPr>
              <a:spLocks noChangeAspect="1" noChangeArrowheads="1" noTextEdit="1"/>
            </p:cNvSpPr>
            <p:nvPr/>
          </p:nvSpPr>
          <p:spPr bwMode="auto">
            <a:xfrm>
              <a:off x="2054" y="814"/>
              <a:ext cx="5556" cy="34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 name="Rectangle 6">
              <a:extLst>
                <a:ext uri="{FF2B5EF4-FFF2-40B4-BE49-F238E27FC236}">
                  <a16:creationId xmlns:a16="http://schemas.microsoft.com/office/drawing/2014/main" id="{53986E55-9EE8-F2BF-DC16-4420F44DCAB8}"/>
                </a:ext>
              </a:extLst>
            </p:cNvPr>
            <p:cNvSpPr>
              <a:spLocks noChangeArrowheads="1"/>
            </p:cNvSpPr>
            <p:nvPr/>
          </p:nvSpPr>
          <p:spPr bwMode="auto">
            <a:xfrm>
              <a:off x="2087" y="861"/>
              <a:ext cx="5485" cy="3334"/>
            </a:xfrm>
            <a:prstGeom prst="rect">
              <a:avLst/>
            </a:prstGeom>
            <a:grp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 name="Rectangle 7">
              <a:extLst>
                <a:ext uri="{FF2B5EF4-FFF2-40B4-BE49-F238E27FC236}">
                  <a16:creationId xmlns:a16="http://schemas.microsoft.com/office/drawing/2014/main" id="{704D6EBA-59FB-AD2F-9472-2C8C3F8D18B1}"/>
                </a:ext>
              </a:extLst>
            </p:cNvPr>
            <p:cNvSpPr>
              <a:spLocks noChangeArrowheads="1"/>
            </p:cNvSpPr>
            <p:nvPr/>
          </p:nvSpPr>
          <p:spPr bwMode="auto">
            <a:xfrm>
              <a:off x="2221" y="2922"/>
              <a:ext cx="169" cy="2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000000"/>
                  </a:solidFill>
                  <a:effectLst/>
                  <a:latin typeface="Comic Sans MS" panose="030F0702030302020204" pitchFamily="66" charset="0"/>
                </a:rPr>
                <a:t>lt</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38C68C7A-D719-58FF-5C67-A35AB38570F1}"/>
                </a:ext>
              </a:extLst>
            </p:cNvPr>
            <p:cNvSpPr>
              <a:spLocks noChangeArrowheads="1"/>
            </p:cNvSpPr>
            <p:nvPr/>
          </p:nvSpPr>
          <p:spPr bwMode="auto">
            <a:xfrm>
              <a:off x="2802" y="931"/>
              <a:ext cx="4055" cy="1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C00000"/>
                  </a:solidFill>
                  <a:effectLst/>
                  <a:latin typeface="Comic Sans MS" panose="030F0702030302020204" pitchFamily="66" charset="0"/>
                </a:rPr>
                <a:t>Siano assegnate le proiezioni delle due rette generiche r(r', r") ed </a:t>
              </a:r>
              <a:r>
                <a:rPr kumimoji="0" lang="it-IT" altLang="it-IT" sz="1300" b="0" i="0" u="none" strike="noStrike" cap="none" normalizeH="0" baseline="0" dirty="0">
                  <a:ln>
                    <a:noFill/>
                  </a:ln>
                  <a:solidFill>
                    <a:srgbClr val="002060"/>
                  </a:solidFill>
                  <a:effectLst/>
                  <a:latin typeface="Comic Sans MS" panose="030F0702030302020204" pitchFamily="66" charset="0"/>
                </a:rPr>
                <a:t>s(s’, s")</a:t>
              </a:r>
              <a:r>
                <a:rPr kumimoji="0" lang="it-IT" altLang="it-IT" sz="1300" b="0" i="0" u="none" strike="noStrike" cap="none" normalizeH="0" baseline="0" dirty="0">
                  <a:ln>
                    <a:noFill/>
                  </a:ln>
                  <a:solidFill>
                    <a:srgbClr val="C00000"/>
                  </a:solidFill>
                  <a:effectLst/>
                  <a:latin typeface="Comic Sans MS" panose="030F0702030302020204" pitchFamily="66" charset="0"/>
                </a:rPr>
                <a:t> parallele</a:t>
              </a:r>
              <a:endParaRPr kumimoji="0" lang="it-IT" altLang="it-IT" sz="1800" b="0" i="0" u="none" strike="noStrike" cap="none" normalizeH="0" baseline="0" dirty="0">
                <a:ln>
                  <a:noFill/>
                </a:ln>
                <a:solidFill>
                  <a:srgbClr val="C00000"/>
                </a:solidFill>
                <a:effectLst/>
              </a:endParaRPr>
            </a:p>
          </p:txBody>
        </p:sp>
        <p:sp>
          <p:nvSpPr>
            <p:cNvPr id="11" name="Rectangle 9">
              <a:extLst>
                <a:ext uri="{FF2B5EF4-FFF2-40B4-BE49-F238E27FC236}">
                  <a16:creationId xmlns:a16="http://schemas.microsoft.com/office/drawing/2014/main" id="{8FFE0667-DE5B-2F44-5F6A-2AFDDE3D1D91}"/>
                </a:ext>
              </a:extLst>
            </p:cNvPr>
            <p:cNvSpPr>
              <a:spLocks noChangeArrowheads="1"/>
            </p:cNvSpPr>
            <p:nvPr/>
          </p:nvSpPr>
          <p:spPr bwMode="auto">
            <a:xfrm>
              <a:off x="2555" y="2090"/>
              <a:ext cx="131"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C00000"/>
                  </a:solidFill>
                  <a:effectLst/>
                  <a:latin typeface="Comic Sans MS" panose="030F0702030302020204" pitchFamily="66" charset="0"/>
                </a:rPr>
                <a:t>r"</a:t>
              </a:r>
              <a:endParaRPr kumimoji="0" lang="it-IT" altLang="it-IT" sz="1800" b="0" i="0" u="none" strike="noStrike" cap="none" normalizeH="0" baseline="0" dirty="0">
                <a:ln>
                  <a:noFill/>
                </a:ln>
                <a:solidFill>
                  <a:srgbClr val="C00000"/>
                </a:solidFill>
                <a:effectLst/>
              </a:endParaRPr>
            </a:p>
          </p:txBody>
        </p:sp>
        <p:sp>
          <p:nvSpPr>
            <p:cNvPr id="12" name="Rectangle 10">
              <a:extLst>
                <a:ext uri="{FF2B5EF4-FFF2-40B4-BE49-F238E27FC236}">
                  <a16:creationId xmlns:a16="http://schemas.microsoft.com/office/drawing/2014/main" id="{1B55AD59-95B9-959E-8003-6099507EF654}"/>
                </a:ext>
              </a:extLst>
            </p:cNvPr>
            <p:cNvSpPr>
              <a:spLocks noChangeArrowheads="1"/>
            </p:cNvSpPr>
            <p:nvPr/>
          </p:nvSpPr>
          <p:spPr bwMode="auto">
            <a:xfrm>
              <a:off x="3309" y="3736"/>
              <a:ext cx="126"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C00000"/>
                  </a:solidFill>
                  <a:effectLst/>
                  <a:latin typeface="Comic Sans MS" panose="030F0702030302020204" pitchFamily="66" charset="0"/>
                </a:rPr>
                <a:t>r'</a:t>
              </a:r>
              <a:endParaRPr kumimoji="0" lang="it-IT" altLang="it-IT" sz="1800" b="0" i="0" u="none" strike="noStrike" cap="none" normalizeH="0" baseline="0">
                <a:ln>
                  <a:noFill/>
                </a:ln>
                <a:solidFill>
                  <a:srgbClr val="C00000"/>
                </a:solidFill>
                <a:effectLst/>
              </a:endParaRPr>
            </a:p>
          </p:txBody>
        </p:sp>
        <p:sp>
          <p:nvSpPr>
            <p:cNvPr id="13" name="Rectangle 11">
              <a:extLst>
                <a:ext uri="{FF2B5EF4-FFF2-40B4-BE49-F238E27FC236}">
                  <a16:creationId xmlns:a16="http://schemas.microsoft.com/office/drawing/2014/main" id="{4194D4E5-D1C8-56FC-4474-C9039FBEE56B}"/>
                </a:ext>
              </a:extLst>
            </p:cNvPr>
            <p:cNvSpPr>
              <a:spLocks noChangeArrowheads="1"/>
            </p:cNvSpPr>
            <p:nvPr/>
          </p:nvSpPr>
          <p:spPr bwMode="auto">
            <a:xfrm>
              <a:off x="5408" y="1704"/>
              <a:ext cx="132" cy="174"/>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rgbClr val="002060"/>
                  </a:solidFill>
                  <a:effectLst/>
                  <a:latin typeface="Comic Sans MS" panose="030F0702030302020204" pitchFamily="66" charset="0"/>
                </a:rPr>
                <a:t>s"</a:t>
              </a:r>
              <a:endParaRPr kumimoji="0" lang="it-IT" altLang="it-IT" b="0" i="0" u="none" strike="noStrike" cap="none" normalizeH="0" baseline="0" dirty="0">
                <a:ln>
                  <a:noFill/>
                </a:ln>
                <a:solidFill>
                  <a:srgbClr val="002060"/>
                </a:solidFill>
                <a:effectLst/>
              </a:endParaRPr>
            </a:p>
          </p:txBody>
        </p:sp>
        <p:sp>
          <p:nvSpPr>
            <p:cNvPr id="14" name="Rectangle 12">
              <a:extLst>
                <a:ext uri="{FF2B5EF4-FFF2-40B4-BE49-F238E27FC236}">
                  <a16:creationId xmlns:a16="http://schemas.microsoft.com/office/drawing/2014/main" id="{DB92F3EE-86E4-3E71-6F3D-F3DC24ECF383}"/>
                </a:ext>
              </a:extLst>
            </p:cNvPr>
            <p:cNvSpPr>
              <a:spLocks noChangeArrowheads="1"/>
            </p:cNvSpPr>
            <p:nvPr/>
          </p:nvSpPr>
          <p:spPr bwMode="auto">
            <a:xfrm>
              <a:off x="5157" y="3483"/>
              <a:ext cx="127" cy="174"/>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rgbClr val="002060"/>
                  </a:solidFill>
                  <a:effectLst/>
                  <a:latin typeface="Comic Sans MS" panose="030F0702030302020204" pitchFamily="66" charset="0"/>
                </a:rPr>
                <a:t>s'</a:t>
              </a:r>
              <a:endParaRPr kumimoji="0" lang="it-IT" altLang="it-IT" b="0" i="0" u="none" strike="noStrike" cap="none" normalizeH="0" baseline="0" dirty="0">
                <a:ln>
                  <a:noFill/>
                </a:ln>
                <a:solidFill>
                  <a:srgbClr val="002060"/>
                </a:solidFill>
                <a:effectLst/>
              </a:endParaRPr>
            </a:p>
          </p:txBody>
        </p:sp>
        <p:sp>
          <p:nvSpPr>
            <p:cNvPr id="15" name="Line 13">
              <a:extLst>
                <a:ext uri="{FF2B5EF4-FFF2-40B4-BE49-F238E27FC236}">
                  <a16:creationId xmlns:a16="http://schemas.microsoft.com/office/drawing/2014/main" id="{CEFC47BE-9010-1A2E-6C4B-639009467AF6}"/>
                </a:ext>
              </a:extLst>
            </p:cNvPr>
            <p:cNvSpPr>
              <a:spLocks noChangeShapeType="1"/>
            </p:cNvSpPr>
            <p:nvPr/>
          </p:nvSpPr>
          <p:spPr bwMode="auto">
            <a:xfrm>
              <a:off x="2131" y="3091"/>
              <a:ext cx="5426"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Line 14">
              <a:extLst>
                <a:ext uri="{FF2B5EF4-FFF2-40B4-BE49-F238E27FC236}">
                  <a16:creationId xmlns:a16="http://schemas.microsoft.com/office/drawing/2014/main" id="{6C193504-D0F8-C02B-72F9-11987205CC09}"/>
                </a:ext>
              </a:extLst>
            </p:cNvPr>
            <p:cNvSpPr>
              <a:spLocks noChangeShapeType="1"/>
            </p:cNvSpPr>
            <p:nvPr/>
          </p:nvSpPr>
          <p:spPr bwMode="auto">
            <a:xfrm flipH="1">
              <a:off x="2087" y="1709"/>
              <a:ext cx="548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Line 15">
              <a:extLst>
                <a:ext uri="{FF2B5EF4-FFF2-40B4-BE49-F238E27FC236}">
                  <a16:creationId xmlns:a16="http://schemas.microsoft.com/office/drawing/2014/main" id="{A1AE3E87-B596-2D3B-AD19-3B6D63322656}"/>
                </a:ext>
              </a:extLst>
            </p:cNvPr>
            <p:cNvSpPr>
              <a:spLocks noChangeShapeType="1"/>
            </p:cNvSpPr>
            <p:nvPr/>
          </p:nvSpPr>
          <p:spPr bwMode="auto">
            <a:xfrm>
              <a:off x="2087" y="1938"/>
              <a:ext cx="2336" cy="1621"/>
            </a:xfrm>
            <a:prstGeom prst="line">
              <a:avLst/>
            </a:prstGeom>
            <a:grp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Line 16">
              <a:extLst>
                <a:ext uri="{FF2B5EF4-FFF2-40B4-BE49-F238E27FC236}">
                  <a16:creationId xmlns:a16="http://schemas.microsoft.com/office/drawing/2014/main" id="{F1790A4F-8017-015D-5E25-47E0B5B0454E}"/>
                </a:ext>
              </a:extLst>
            </p:cNvPr>
            <p:cNvSpPr>
              <a:spLocks noChangeShapeType="1"/>
            </p:cNvSpPr>
            <p:nvPr/>
          </p:nvSpPr>
          <p:spPr bwMode="auto">
            <a:xfrm flipV="1">
              <a:off x="2664" y="3091"/>
              <a:ext cx="1759" cy="1104"/>
            </a:xfrm>
            <a:prstGeom prst="line">
              <a:avLst/>
            </a:prstGeom>
            <a:grp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 name="Line 17">
              <a:extLst>
                <a:ext uri="{FF2B5EF4-FFF2-40B4-BE49-F238E27FC236}">
                  <a16:creationId xmlns:a16="http://schemas.microsoft.com/office/drawing/2014/main" id="{67C8B490-F78A-3DC9-E011-292812BAC47B}"/>
                </a:ext>
              </a:extLst>
            </p:cNvPr>
            <p:cNvSpPr>
              <a:spLocks noChangeShapeType="1"/>
            </p:cNvSpPr>
            <p:nvPr/>
          </p:nvSpPr>
          <p:spPr bwMode="auto">
            <a:xfrm>
              <a:off x="5059" y="1709"/>
              <a:ext cx="2001" cy="1388"/>
            </a:xfrm>
            <a:prstGeom prst="line">
              <a:avLst/>
            </a:prstGeom>
            <a:grpFill/>
            <a:ln w="0">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0" name="Line 18">
              <a:extLst>
                <a:ext uri="{FF2B5EF4-FFF2-40B4-BE49-F238E27FC236}">
                  <a16:creationId xmlns:a16="http://schemas.microsoft.com/office/drawing/2014/main" id="{11EB8D73-452C-EE65-E530-B0FF89B3D614}"/>
                </a:ext>
              </a:extLst>
            </p:cNvPr>
            <p:cNvSpPr>
              <a:spLocks noChangeShapeType="1"/>
            </p:cNvSpPr>
            <p:nvPr/>
          </p:nvSpPr>
          <p:spPr bwMode="auto">
            <a:xfrm flipV="1">
              <a:off x="4105" y="2342"/>
              <a:ext cx="2955" cy="1853"/>
            </a:xfrm>
            <a:prstGeom prst="line">
              <a:avLst/>
            </a:prstGeom>
            <a:grpFill/>
            <a:ln w="0">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21" name="CasellaDiTesto 20">
            <a:extLst>
              <a:ext uri="{FF2B5EF4-FFF2-40B4-BE49-F238E27FC236}">
                <a16:creationId xmlns:a16="http://schemas.microsoft.com/office/drawing/2014/main" id="{D56E439D-1A68-99A8-6256-EDBBC697B85B}"/>
              </a:ext>
            </a:extLst>
          </p:cNvPr>
          <p:cNvSpPr txBox="1"/>
          <p:nvPr/>
        </p:nvSpPr>
        <p:spPr>
          <a:xfrm>
            <a:off x="95116" y="2071396"/>
            <a:ext cx="3060000" cy="1477328"/>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Siano assegnate le proiezioni di due rette generiche r(r’; r”) ed     </a:t>
            </a:r>
            <a:r>
              <a:rPr lang="it-IT" sz="1800" dirty="0">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s(s’; s”) </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collocate nel primo diedro e parallele tra loro</a:t>
            </a:r>
            <a:endParaRPr lang="it-IT" dirty="0">
              <a:solidFill>
                <a:srgbClr val="C00000"/>
              </a:solidFill>
            </a:endParaRPr>
          </a:p>
        </p:txBody>
      </p:sp>
      <p:sp>
        <p:nvSpPr>
          <p:cNvPr id="22" name="CasellaDiTesto 21">
            <a:extLst>
              <a:ext uri="{FF2B5EF4-FFF2-40B4-BE49-F238E27FC236}">
                <a16:creationId xmlns:a16="http://schemas.microsoft.com/office/drawing/2014/main" id="{2BA2645B-E229-B8DF-DA8F-F9E005F90E66}"/>
              </a:ext>
            </a:extLst>
          </p:cNvPr>
          <p:cNvSpPr txBox="1"/>
          <p:nvPr/>
        </p:nvSpPr>
        <p:spPr>
          <a:xfrm>
            <a:off x="128938" y="3624580"/>
            <a:ext cx="3060000" cy="1477328"/>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Si ricorda che la condizione di parallelismo tra rette sussiste se tali sono le rispettive proiezioni per cui si ha</a:t>
            </a:r>
            <a:endParaRPr lang="it-IT" dirty="0">
              <a:solidFill>
                <a:srgbClr val="C00000"/>
              </a:solidFill>
            </a:endParaRPr>
          </a:p>
        </p:txBody>
      </p:sp>
      <p:sp>
        <p:nvSpPr>
          <p:cNvPr id="23" name="CasellaDiTesto 22">
            <a:extLst>
              <a:ext uri="{FF2B5EF4-FFF2-40B4-BE49-F238E27FC236}">
                <a16:creationId xmlns:a16="http://schemas.microsoft.com/office/drawing/2014/main" id="{2CF6E3EB-AEA2-167F-05BE-424A50E58BBC}"/>
              </a:ext>
            </a:extLst>
          </p:cNvPr>
          <p:cNvSpPr txBox="1"/>
          <p:nvPr/>
        </p:nvSpPr>
        <p:spPr>
          <a:xfrm>
            <a:off x="510079" y="5704934"/>
            <a:ext cx="684000" cy="369332"/>
          </a:xfrm>
          <a:prstGeom prst="rect">
            <a:avLst/>
          </a:prstGeom>
          <a:solidFill>
            <a:schemeClr val="accent4">
              <a:lumMod val="20000"/>
              <a:lumOff val="80000"/>
            </a:schemeClr>
          </a:solidFill>
          <a:ln w="3175">
            <a:solidFill>
              <a:srgbClr val="C00000"/>
            </a:solidFill>
          </a:ln>
        </p:spPr>
        <p:txBody>
          <a:bodyPr wrap="square" rtlCol="0">
            <a:spAutoFit/>
          </a:bodyPr>
          <a:lstStyle/>
          <a:p>
            <a:pPr algn="ctr"/>
            <a:r>
              <a:rPr lang="it-IT" dirty="0">
                <a:solidFill>
                  <a:srgbClr val="C00000"/>
                </a:solidFill>
                <a:latin typeface="Comic Sans MS" panose="030F0702030302020204" pitchFamily="66" charset="0"/>
              </a:rPr>
              <a:t>r//</a:t>
            </a:r>
            <a:r>
              <a:rPr lang="it-IT" dirty="0">
                <a:solidFill>
                  <a:srgbClr val="002060"/>
                </a:solidFill>
                <a:latin typeface="Comic Sans MS" panose="030F0702030302020204" pitchFamily="66" charset="0"/>
              </a:rPr>
              <a:t>s</a:t>
            </a:r>
          </a:p>
        </p:txBody>
      </p:sp>
      <p:sp>
        <p:nvSpPr>
          <p:cNvPr id="24" name="CasellaDiTesto 23">
            <a:extLst>
              <a:ext uri="{FF2B5EF4-FFF2-40B4-BE49-F238E27FC236}">
                <a16:creationId xmlns:a16="http://schemas.microsoft.com/office/drawing/2014/main" id="{B22C31B9-2082-39C4-04A8-F13DC2A631D1}"/>
              </a:ext>
            </a:extLst>
          </p:cNvPr>
          <p:cNvSpPr txBox="1"/>
          <p:nvPr/>
        </p:nvSpPr>
        <p:spPr>
          <a:xfrm>
            <a:off x="1781906" y="5328106"/>
            <a:ext cx="900000" cy="369332"/>
          </a:xfrm>
          <a:prstGeom prst="rect">
            <a:avLst/>
          </a:prstGeom>
          <a:solidFill>
            <a:schemeClr val="accent4">
              <a:lumMod val="20000"/>
              <a:lumOff val="80000"/>
            </a:schemeClr>
          </a:solidFill>
          <a:ln w="3175">
            <a:solidFill>
              <a:srgbClr val="C00000"/>
            </a:solidFill>
          </a:ln>
        </p:spPr>
        <p:txBody>
          <a:bodyPr wrap="square" rtlCol="0">
            <a:spAutoFit/>
          </a:bodyPr>
          <a:lstStyle/>
          <a:p>
            <a:pPr algn="ctr"/>
            <a:r>
              <a:rPr lang="it-IT" dirty="0">
                <a:solidFill>
                  <a:srgbClr val="C00000"/>
                </a:solidFill>
                <a:latin typeface="Comic Sans MS" panose="030F0702030302020204" pitchFamily="66" charset="0"/>
              </a:rPr>
              <a:t>r’’//</a:t>
            </a:r>
            <a:r>
              <a:rPr lang="it-IT" dirty="0">
                <a:solidFill>
                  <a:srgbClr val="002060"/>
                </a:solidFill>
                <a:latin typeface="Comic Sans MS" panose="030F0702030302020204" pitchFamily="66" charset="0"/>
              </a:rPr>
              <a:t>s’’</a:t>
            </a:r>
          </a:p>
        </p:txBody>
      </p:sp>
      <p:sp>
        <p:nvSpPr>
          <p:cNvPr id="25" name="CasellaDiTesto 24">
            <a:extLst>
              <a:ext uri="{FF2B5EF4-FFF2-40B4-BE49-F238E27FC236}">
                <a16:creationId xmlns:a16="http://schemas.microsoft.com/office/drawing/2014/main" id="{686893C7-F7C7-7002-7588-FED28EBFC237}"/>
              </a:ext>
            </a:extLst>
          </p:cNvPr>
          <p:cNvSpPr txBox="1"/>
          <p:nvPr/>
        </p:nvSpPr>
        <p:spPr>
          <a:xfrm>
            <a:off x="1781906" y="6112755"/>
            <a:ext cx="900000" cy="369332"/>
          </a:xfrm>
          <a:prstGeom prst="rect">
            <a:avLst/>
          </a:prstGeom>
          <a:solidFill>
            <a:schemeClr val="accent4">
              <a:lumMod val="20000"/>
              <a:lumOff val="80000"/>
            </a:schemeClr>
          </a:solidFill>
          <a:ln w="3175">
            <a:solidFill>
              <a:srgbClr val="C00000"/>
            </a:solidFill>
          </a:ln>
        </p:spPr>
        <p:txBody>
          <a:bodyPr wrap="square" rtlCol="0">
            <a:spAutoFit/>
          </a:bodyPr>
          <a:lstStyle/>
          <a:p>
            <a:pPr algn="ctr"/>
            <a:r>
              <a:rPr lang="it-IT" dirty="0">
                <a:solidFill>
                  <a:srgbClr val="C00000"/>
                </a:solidFill>
                <a:latin typeface="Comic Sans MS" panose="030F0702030302020204" pitchFamily="66" charset="0"/>
              </a:rPr>
              <a:t>r’//</a:t>
            </a:r>
            <a:r>
              <a:rPr lang="it-IT" dirty="0">
                <a:solidFill>
                  <a:srgbClr val="002060"/>
                </a:solidFill>
                <a:latin typeface="Comic Sans MS" panose="030F0702030302020204" pitchFamily="66" charset="0"/>
              </a:rPr>
              <a:t>s’</a:t>
            </a:r>
          </a:p>
        </p:txBody>
      </p:sp>
      <p:cxnSp>
        <p:nvCxnSpPr>
          <p:cNvPr id="27" name="Connettore 2 26">
            <a:extLst>
              <a:ext uri="{FF2B5EF4-FFF2-40B4-BE49-F238E27FC236}">
                <a16:creationId xmlns:a16="http://schemas.microsoft.com/office/drawing/2014/main" id="{1E7F8260-31D2-42D5-8515-DCD7F3BE779E}"/>
              </a:ext>
            </a:extLst>
          </p:cNvPr>
          <p:cNvCxnSpPr>
            <a:cxnSpLocks/>
            <a:stCxn id="23" idx="3"/>
            <a:endCxn id="24" idx="1"/>
          </p:cNvCxnSpPr>
          <p:nvPr/>
        </p:nvCxnSpPr>
        <p:spPr>
          <a:xfrm flipV="1">
            <a:off x="1194079" y="5512772"/>
            <a:ext cx="587827" cy="376828"/>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8A7B7602-FD44-8619-6714-654DDB70E68C}"/>
              </a:ext>
            </a:extLst>
          </p:cNvPr>
          <p:cNvCxnSpPr>
            <a:cxnSpLocks/>
            <a:stCxn id="23" idx="3"/>
            <a:endCxn id="25" idx="1"/>
          </p:cNvCxnSpPr>
          <p:nvPr/>
        </p:nvCxnSpPr>
        <p:spPr>
          <a:xfrm>
            <a:off x="1194079" y="5889600"/>
            <a:ext cx="587827" cy="407821"/>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78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1" grpId="0"/>
      <p:bldP spid="22" grpId="0"/>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GENERICHE  E  PARALLELE  NEL  PRIMO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5" y="442341"/>
            <a:ext cx="3060001" cy="1352237"/>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Passaggio 1</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300672" y="551165"/>
            <a:ext cx="87800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generiche </a:t>
            </a:r>
            <a:r>
              <a:rPr lang="it-IT" dirty="0">
                <a:solidFill>
                  <a:srgbClr val="C00000"/>
                </a:solidFill>
                <a:latin typeface="Comic Sans MS" panose="030F0702030302020204" pitchFamily="66" charset="0"/>
              </a:rPr>
              <a:t>parallele</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 collocate nel primo diedro </a:t>
            </a:r>
          </a:p>
        </p:txBody>
      </p:sp>
      <p:grpSp>
        <p:nvGrpSpPr>
          <p:cNvPr id="6" name="Gruppo 5">
            <a:extLst>
              <a:ext uri="{FF2B5EF4-FFF2-40B4-BE49-F238E27FC236}">
                <a16:creationId xmlns:a16="http://schemas.microsoft.com/office/drawing/2014/main" id="{B431CBD1-D44B-857D-C9DE-FE00EEF8154C}"/>
              </a:ext>
            </a:extLst>
          </p:cNvPr>
          <p:cNvGrpSpPr/>
          <p:nvPr/>
        </p:nvGrpSpPr>
        <p:grpSpPr>
          <a:xfrm>
            <a:off x="3235574" y="1236271"/>
            <a:ext cx="8889849" cy="5474612"/>
            <a:chOff x="5018422" y="1236271"/>
            <a:chExt cx="8889849" cy="5474612"/>
          </a:xfrm>
        </p:grpSpPr>
        <p:grpSp>
          <p:nvGrpSpPr>
            <p:cNvPr id="3" name="Gruppo 2">
              <a:extLst>
                <a:ext uri="{FF2B5EF4-FFF2-40B4-BE49-F238E27FC236}">
                  <a16:creationId xmlns:a16="http://schemas.microsoft.com/office/drawing/2014/main" id="{780FE897-CF6D-88E3-8C6F-C456F1BFA41A}"/>
                </a:ext>
              </a:extLst>
            </p:cNvPr>
            <p:cNvGrpSpPr/>
            <p:nvPr/>
          </p:nvGrpSpPr>
          <p:grpSpPr>
            <a:xfrm>
              <a:off x="5018422" y="1236271"/>
              <a:ext cx="8889849" cy="5474612"/>
              <a:chOff x="3230821" y="1236271"/>
              <a:chExt cx="8889849" cy="5474612"/>
            </a:xfrm>
          </p:grpSpPr>
          <p:sp>
            <p:nvSpPr>
              <p:cNvPr id="28" name="AutoShape 4">
                <a:extLst>
                  <a:ext uri="{FF2B5EF4-FFF2-40B4-BE49-F238E27FC236}">
                    <a16:creationId xmlns:a16="http://schemas.microsoft.com/office/drawing/2014/main" id="{5CADD315-EA44-AA5E-36EA-DA0135EB2387}"/>
                  </a:ext>
                </a:extLst>
              </p:cNvPr>
              <p:cNvSpPr>
                <a:spLocks noChangeAspect="1" noChangeArrowheads="1" noTextEdit="1"/>
              </p:cNvSpPr>
              <p:nvPr/>
            </p:nvSpPr>
            <p:spPr bwMode="auto">
              <a:xfrm>
                <a:off x="3230821" y="1236271"/>
                <a:ext cx="8820151" cy="540067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0" name="Rectangle 6">
                <a:extLst>
                  <a:ext uri="{FF2B5EF4-FFF2-40B4-BE49-F238E27FC236}">
                    <a16:creationId xmlns:a16="http://schemas.microsoft.com/office/drawing/2014/main" id="{864ABE65-3A68-6AFF-0B66-A08410DF21C1}"/>
                  </a:ext>
                </a:extLst>
              </p:cNvPr>
              <p:cNvSpPr>
                <a:spLocks noChangeArrowheads="1"/>
              </p:cNvSpPr>
              <p:nvPr/>
            </p:nvSpPr>
            <p:spPr bwMode="auto">
              <a:xfrm>
                <a:off x="3300670" y="1310883"/>
                <a:ext cx="8820000" cy="5400000"/>
              </a:xfrm>
              <a:prstGeom prst="rect">
                <a:avLst/>
              </a:prstGeom>
              <a:solidFill>
                <a:schemeClr val="accent4">
                  <a:lumMod val="20000"/>
                  <a:lumOff val="8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31" name="Rectangle 7">
                <a:extLst>
                  <a:ext uri="{FF2B5EF4-FFF2-40B4-BE49-F238E27FC236}">
                    <a16:creationId xmlns:a16="http://schemas.microsoft.com/office/drawing/2014/main" id="{25D285DA-4E76-BC63-631B-ADDD3F30C8A1}"/>
                  </a:ext>
                </a:extLst>
              </p:cNvPr>
              <p:cNvSpPr>
                <a:spLocks noChangeArrowheads="1"/>
              </p:cNvSpPr>
              <p:nvPr/>
            </p:nvSpPr>
            <p:spPr bwMode="auto">
              <a:xfrm>
                <a:off x="3513396" y="4582721"/>
                <a:ext cx="171450" cy="2762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C00000"/>
                    </a:solidFill>
                    <a:effectLst/>
                    <a:latin typeface="Comic Sans MS" panose="030F0702030302020204" pitchFamily="66" charset="0"/>
                  </a:rPr>
                  <a:t>lt</a:t>
                </a:r>
                <a:endParaRPr kumimoji="0" lang="it-IT" altLang="it-IT" sz="1800" b="0" i="0" u="none" strike="noStrike" cap="none" normalizeH="0" baseline="0">
                  <a:ln>
                    <a:noFill/>
                  </a:ln>
                  <a:solidFill>
                    <a:srgbClr val="C00000"/>
                  </a:solidFill>
                  <a:effectLst/>
                </a:endParaRPr>
              </a:p>
            </p:txBody>
          </p:sp>
          <p:sp>
            <p:nvSpPr>
              <p:cNvPr id="33" name="Line 9">
                <a:extLst>
                  <a:ext uri="{FF2B5EF4-FFF2-40B4-BE49-F238E27FC236}">
                    <a16:creationId xmlns:a16="http://schemas.microsoft.com/office/drawing/2014/main" id="{21AE47DE-A0D6-A4FB-F1A1-9D5355729458}"/>
                  </a:ext>
                </a:extLst>
              </p:cNvPr>
              <p:cNvSpPr>
                <a:spLocks noChangeShapeType="1"/>
              </p:cNvSpPr>
              <p:nvPr/>
            </p:nvSpPr>
            <p:spPr bwMode="auto">
              <a:xfrm>
                <a:off x="3370521" y="4851009"/>
                <a:ext cx="8623301" cy="0"/>
              </a:xfrm>
              <a:prstGeom prst="line">
                <a:avLst/>
              </a:prstGeom>
              <a:solidFill>
                <a:schemeClr val="accent4">
                  <a:lumMod val="20000"/>
                  <a:lumOff val="8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4" name="Line 10">
                <a:extLst>
                  <a:ext uri="{FF2B5EF4-FFF2-40B4-BE49-F238E27FC236}">
                    <a16:creationId xmlns:a16="http://schemas.microsoft.com/office/drawing/2014/main" id="{5EEAE478-E91B-CA6B-D0BD-7D51B7A88850}"/>
                  </a:ext>
                </a:extLst>
              </p:cNvPr>
              <p:cNvSpPr>
                <a:spLocks noChangeShapeType="1"/>
              </p:cNvSpPr>
              <p:nvPr/>
            </p:nvSpPr>
            <p:spPr bwMode="auto">
              <a:xfrm flipH="1">
                <a:off x="3300671" y="2657084"/>
                <a:ext cx="8716963" cy="0"/>
              </a:xfrm>
              <a:prstGeom prst="line">
                <a:avLst/>
              </a:prstGeom>
              <a:solidFill>
                <a:schemeClr val="accent4">
                  <a:lumMod val="20000"/>
                  <a:lumOff val="8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5" name="Line 11">
                <a:extLst>
                  <a:ext uri="{FF2B5EF4-FFF2-40B4-BE49-F238E27FC236}">
                    <a16:creationId xmlns:a16="http://schemas.microsoft.com/office/drawing/2014/main" id="{24D6BDEB-F280-ABE9-85F3-4F6C7E132717}"/>
                  </a:ext>
                </a:extLst>
              </p:cNvPr>
              <p:cNvSpPr>
                <a:spLocks noChangeShapeType="1"/>
              </p:cNvSpPr>
              <p:nvPr/>
            </p:nvSpPr>
            <p:spPr bwMode="auto">
              <a:xfrm>
                <a:off x="3300671" y="3020621"/>
                <a:ext cx="3713163" cy="2573338"/>
              </a:xfrm>
              <a:prstGeom prst="line">
                <a:avLst/>
              </a:prstGeom>
              <a:solidFill>
                <a:schemeClr val="accent4">
                  <a:lumMod val="20000"/>
                  <a:lumOff val="80000"/>
                </a:schemeClr>
              </a:solid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6" name="Line 12">
                <a:extLst>
                  <a:ext uri="{FF2B5EF4-FFF2-40B4-BE49-F238E27FC236}">
                    <a16:creationId xmlns:a16="http://schemas.microsoft.com/office/drawing/2014/main" id="{7B632837-2F2C-19F2-34DD-7EAEFDAA0487}"/>
                  </a:ext>
                </a:extLst>
              </p:cNvPr>
              <p:cNvSpPr>
                <a:spLocks noChangeShapeType="1"/>
              </p:cNvSpPr>
              <p:nvPr/>
            </p:nvSpPr>
            <p:spPr bwMode="auto">
              <a:xfrm flipV="1">
                <a:off x="4218246" y="4851009"/>
                <a:ext cx="2795588" cy="1752600"/>
              </a:xfrm>
              <a:prstGeom prst="line">
                <a:avLst/>
              </a:prstGeom>
              <a:solidFill>
                <a:schemeClr val="accent4">
                  <a:lumMod val="20000"/>
                  <a:lumOff val="80000"/>
                </a:schemeClr>
              </a:solid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8" name="Line 13">
                <a:extLst>
                  <a:ext uri="{FF2B5EF4-FFF2-40B4-BE49-F238E27FC236}">
                    <a16:creationId xmlns:a16="http://schemas.microsoft.com/office/drawing/2014/main" id="{43743006-F5C7-2780-C9DD-8DB73E28DD96}"/>
                  </a:ext>
                </a:extLst>
              </p:cNvPr>
              <p:cNvSpPr>
                <a:spLocks noChangeShapeType="1"/>
              </p:cNvSpPr>
              <p:nvPr/>
            </p:nvSpPr>
            <p:spPr bwMode="auto">
              <a:xfrm>
                <a:off x="8025072" y="2657084"/>
                <a:ext cx="3164437" cy="2193925"/>
              </a:xfrm>
              <a:prstGeom prst="line">
                <a:avLst/>
              </a:prstGeom>
              <a:solidFill>
                <a:schemeClr val="accent4">
                  <a:lumMod val="20000"/>
                  <a:lumOff val="80000"/>
                </a:schemeClr>
              </a:solidFill>
              <a:ln w="0">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9" name="Line 14">
                <a:extLst>
                  <a:ext uri="{FF2B5EF4-FFF2-40B4-BE49-F238E27FC236}">
                    <a16:creationId xmlns:a16="http://schemas.microsoft.com/office/drawing/2014/main" id="{CB95B971-CDDF-300E-31B8-A9ECD158698F}"/>
                  </a:ext>
                </a:extLst>
              </p:cNvPr>
              <p:cNvSpPr>
                <a:spLocks noChangeShapeType="1"/>
              </p:cNvSpPr>
              <p:nvPr/>
            </p:nvSpPr>
            <p:spPr bwMode="auto">
              <a:xfrm flipV="1">
                <a:off x="6507421" y="3667575"/>
                <a:ext cx="4686879" cy="2936033"/>
              </a:xfrm>
              <a:prstGeom prst="line">
                <a:avLst/>
              </a:prstGeom>
              <a:solidFill>
                <a:schemeClr val="accent4">
                  <a:lumMod val="20000"/>
                  <a:lumOff val="80000"/>
                </a:schemeClr>
              </a:solidFill>
              <a:ln w="0">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40" name="Rectangle 15">
                <a:extLst>
                  <a:ext uri="{FF2B5EF4-FFF2-40B4-BE49-F238E27FC236}">
                    <a16:creationId xmlns:a16="http://schemas.microsoft.com/office/drawing/2014/main" id="{EAE4A709-57C6-4634-30BC-C859704D9AB7}"/>
                  </a:ext>
                </a:extLst>
              </p:cNvPr>
              <p:cNvSpPr>
                <a:spLocks noChangeArrowheads="1"/>
              </p:cNvSpPr>
              <p:nvPr/>
            </p:nvSpPr>
            <p:spPr bwMode="auto">
              <a:xfrm>
                <a:off x="4083776" y="3308653"/>
                <a:ext cx="207963" cy="2160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C00000"/>
                    </a:solidFill>
                    <a:effectLst/>
                    <a:latin typeface="Comic Sans MS" panose="030F0702030302020204" pitchFamily="66" charset="0"/>
                  </a:rPr>
                  <a:t>r"</a:t>
                </a:r>
                <a:endParaRPr kumimoji="0" lang="it-IT" altLang="it-IT" sz="1800" b="0" i="0" u="none" strike="noStrike" cap="none" normalizeH="0" baseline="0" dirty="0">
                  <a:ln>
                    <a:noFill/>
                  </a:ln>
                  <a:solidFill>
                    <a:srgbClr val="C00000"/>
                  </a:solidFill>
                  <a:effectLst/>
                </a:endParaRPr>
              </a:p>
            </p:txBody>
          </p:sp>
          <p:sp>
            <p:nvSpPr>
              <p:cNvPr id="41" name="Rectangle 16">
                <a:extLst>
                  <a:ext uri="{FF2B5EF4-FFF2-40B4-BE49-F238E27FC236}">
                    <a16:creationId xmlns:a16="http://schemas.microsoft.com/office/drawing/2014/main" id="{2A2D8396-E25F-7CA1-C188-FED3E84A2488}"/>
                  </a:ext>
                </a:extLst>
              </p:cNvPr>
              <p:cNvSpPr>
                <a:spLocks noChangeArrowheads="1"/>
              </p:cNvSpPr>
              <p:nvPr/>
            </p:nvSpPr>
            <p:spPr bwMode="auto">
              <a:xfrm>
                <a:off x="5262821" y="5960878"/>
                <a:ext cx="200025" cy="2160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C00000"/>
                    </a:solidFill>
                    <a:effectLst/>
                    <a:latin typeface="Comic Sans MS" panose="030F0702030302020204" pitchFamily="66" charset="0"/>
                  </a:rPr>
                  <a:t>r'</a:t>
                </a:r>
                <a:endParaRPr kumimoji="0" lang="it-IT" altLang="it-IT" sz="1800" b="0" i="0" u="none" strike="noStrike" cap="none" normalizeH="0" baseline="0" dirty="0">
                  <a:ln>
                    <a:noFill/>
                  </a:ln>
                  <a:solidFill>
                    <a:srgbClr val="C00000"/>
                  </a:solidFill>
                  <a:effectLst/>
                </a:endParaRPr>
              </a:p>
            </p:txBody>
          </p:sp>
          <p:sp>
            <p:nvSpPr>
              <p:cNvPr id="42" name="Rectangle 17">
                <a:extLst>
                  <a:ext uri="{FF2B5EF4-FFF2-40B4-BE49-F238E27FC236}">
                    <a16:creationId xmlns:a16="http://schemas.microsoft.com/office/drawing/2014/main" id="{9FD23A72-A95B-B8C0-8DCF-B16755C7B170}"/>
                  </a:ext>
                </a:extLst>
              </p:cNvPr>
              <p:cNvSpPr>
                <a:spLocks noChangeArrowheads="1"/>
              </p:cNvSpPr>
              <p:nvPr/>
            </p:nvSpPr>
            <p:spPr bwMode="auto">
              <a:xfrm>
                <a:off x="8690607" y="2875683"/>
                <a:ext cx="209550" cy="2160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2060"/>
                    </a:solidFill>
                    <a:effectLst/>
                    <a:latin typeface="Comic Sans MS" panose="030F0702030302020204" pitchFamily="66" charset="0"/>
                  </a:rPr>
                  <a:t>s"</a:t>
                </a:r>
                <a:endParaRPr kumimoji="0" lang="it-IT" altLang="it-IT" sz="1800" b="0" i="0" u="none" strike="noStrike" cap="none" normalizeH="0" baseline="0" dirty="0">
                  <a:ln>
                    <a:noFill/>
                  </a:ln>
                  <a:solidFill>
                    <a:srgbClr val="002060"/>
                  </a:solidFill>
                  <a:effectLst/>
                </a:endParaRPr>
              </a:p>
            </p:txBody>
          </p:sp>
          <p:sp>
            <p:nvSpPr>
              <p:cNvPr id="43" name="Rectangle 18">
                <a:extLst>
                  <a:ext uri="{FF2B5EF4-FFF2-40B4-BE49-F238E27FC236}">
                    <a16:creationId xmlns:a16="http://schemas.microsoft.com/office/drawing/2014/main" id="{84C14253-A2E8-8B84-4D47-35EC46542250}"/>
                  </a:ext>
                </a:extLst>
              </p:cNvPr>
              <p:cNvSpPr>
                <a:spLocks noChangeArrowheads="1"/>
              </p:cNvSpPr>
              <p:nvPr/>
            </p:nvSpPr>
            <p:spPr bwMode="auto">
              <a:xfrm>
                <a:off x="8312690" y="5475177"/>
                <a:ext cx="201613" cy="2160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2060"/>
                    </a:solidFill>
                    <a:effectLst/>
                    <a:latin typeface="Comic Sans MS" panose="030F0702030302020204" pitchFamily="66" charset="0"/>
                  </a:rPr>
                  <a:t>s'</a:t>
                </a:r>
                <a:endParaRPr kumimoji="0" lang="it-IT" altLang="it-IT" sz="1800" b="0" i="0" u="none" strike="noStrike" cap="none" normalizeH="0" baseline="0" dirty="0">
                  <a:ln>
                    <a:noFill/>
                  </a:ln>
                  <a:solidFill>
                    <a:srgbClr val="002060"/>
                  </a:solidFill>
                  <a:effectLst/>
                </a:endParaRPr>
              </a:p>
            </p:txBody>
          </p:sp>
        </p:grpSp>
        <p:sp>
          <p:nvSpPr>
            <p:cNvPr id="32" name="Rectangle 8">
              <a:extLst>
                <a:ext uri="{FF2B5EF4-FFF2-40B4-BE49-F238E27FC236}">
                  <a16:creationId xmlns:a16="http://schemas.microsoft.com/office/drawing/2014/main" id="{6E920AE0-653A-CE92-7E6B-2A5D0581A256}"/>
                </a:ext>
              </a:extLst>
            </p:cNvPr>
            <p:cNvSpPr>
              <a:spLocks noChangeArrowheads="1"/>
            </p:cNvSpPr>
            <p:nvPr/>
          </p:nvSpPr>
          <p:spPr bwMode="auto">
            <a:xfrm>
              <a:off x="6315949" y="1320409"/>
              <a:ext cx="6437313" cy="2000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C00000"/>
                  </a:solidFill>
                  <a:effectLst/>
                  <a:latin typeface="Comic Sans MS" panose="030F0702030302020204" pitchFamily="66" charset="0"/>
                </a:rPr>
                <a:t>Siano assegnate le proiezioni delle due rette generiche r(r', r") ed </a:t>
              </a:r>
              <a:r>
                <a:rPr kumimoji="0" lang="it-IT" altLang="it-IT" sz="1300" b="0" i="0" u="none" strike="noStrike" cap="none" normalizeH="0" baseline="0" dirty="0">
                  <a:ln>
                    <a:noFill/>
                  </a:ln>
                  <a:solidFill>
                    <a:srgbClr val="002060"/>
                  </a:solidFill>
                  <a:effectLst/>
                  <a:latin typeface="Comic Sans MS" panose="030F0702030302020204" pitchFamily="66" charset="0"/>
                </a:rPr>
                <a:t>s(s',s") </a:t>
              </a:r>
              <a:r>
                <a:rPr kumimoji="0" lang="it-IT" altLang="it-IT" sz="1300" b="0" i="0" u="none" strike="noStrike" cap="none" normalizeH="0" baseline="0" dirty="0">
                  <a:ln>
                    <a:noFill/>
                  </a:ln>
                  <a:solidFill>
                    <a:srgbClr val="C00000"/>
                  </a:solidFill>
                  <a:effectLst/>
                  <a:latin typeface="Comic Sans MS" panose="030F0702030302020204" pitchFamily="66" charset="0"/>
                </a:rPr>
                <a:t>parallele</a:t>
              </a:r>
              <a:endParaRPr kumimoji="0" lang="it-IT" altLang="it-IT" sz="1800" b="0" i="0" u="none" strike="noStrike" cap="none" normalizeH="0" baseline="0" dirty="0">
                <a:ln>
                  <a:noFill/>
                </a:ln>
                <a:solidFill>
                  <a:srgbClr val="C00000"/>
                </a:solidFill>
                <a:effectLst/>
              </a:endParaRPr>
            </a:p>
          </p:txBody>
        </p:sp>
      </p:grpSp>
      <p:sp>
        <p:nvSpPr>
          <p:cNvPr id="44" name="Rectangle 19">
            <a:extLst>
              <a:ext uri="{FF2B5EF4-FFF2-40B4-BE49-F238E27FC236}">
                <a16:creationId xmlns:a16="http://schemas.microsoft.com/office/drawing/2014/main" id="{62CCEA8F-B1FB-3CDC-0786-99014E2A6987}"/>
              </a:ext>
            </a:extLst>
          </p:cNvPr>
          <p:cNvSpPr>
            <a:spLocks noChangeArrowheads="1"/>
          </p:cNvSpPr>
          <p:nvPr/>
        </p:nvSpPr>
        <p:spPr bwMode="auto">
          <a:xfrm>
            <a:off x="3359409" y="1536467"/>
            <a:ext cx="452438" cy="169863"/>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0000FF"/>
                </a:solidFill>
                <a:effectLst/>
                <a:latin typeface="Comic Sans MS" panose="030F0702030302020204" pitchFamily="66" charset="0"/>
              </a:rPr>
              <a:t>Passo1</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5" name="Rectangle 20">
            <a:extLst>
              <a:ext uri="{FF2B5EF4-FFF2-40B4-BE49-F238E27FC236}">
                <a16:creationId xmlns:a16="http://schemas.microsoft.com/office/drawing/2014/main" id="{A8F4574C-5B4E-434E-06CC-75D04EC3C1C0}"/>
              </a:ext>
            </a:extLst>
          </p:cNvPr>
          <p:cNvSpPr>
            <a:spLocks noChangeArrowheads="1"/>
          </p:cNvSpPr>
          <p:nvPr/>
        </p:nvSpPr>
        <p:spPr bwMode="auto">
          <a:xfrm>
            <a:off x="3862646" y="1534880"/>
            <a:ext cx="7893051" cy="2159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Comic Sans MS" panose="030F0702030302020204" pitchFamily="66" charset="0"/>
              </a:rPr>
              <a:t>- Partendo dai piedi delle tracce si definiscono le tracce delle due rette (T1r;T2r) e (T1s;T2s)</a:t>
            </a:r>
            <a:endParaRPr kumimoji="0" lang="it-IT" altLang="it-IT" sz="1400" b="0" i="0" u="none" strike="noStrike" cap="none" normalizeH="0" baseline="0" dirty="0">
              <a:ln>
                <a:noFill/>
              </a:ln>
              <a:solidFill>
                <a:schemeClr val="tx1"/>
              </a:solidFill>
              <a:effectLst/>
            </a:endParaRPr>
          </a:p>
        </p:txBody>
      </p:sp>
      <p:grpSp>
        <p:nvGrpSpPr>
          <p:cNvPr id="60" name="Gruppo 59">
            <a:extLst>
              <a:ext uri="{FF2B5EF4-FFF2-40B4-BE49-F238E27FC236}">
                <a16:creationId xmlns:a16="http://schemas.microsoft.com/office/drawing/2014/main" id="{F3BFCEA3-CA42-E5D8-0C6A-5695F1361D09}"/>
              </a:ext>
            </a:extLst>
          </p:cNvPr>
          <p:cNvGrpSpPr/>
          <p:nvPr/>
        </p:nvGrpSpPr>
        <p:grpSpPr>
          <a:xfrm>
            <a:off x="7075746" y="5525696"/>
            <a:ext cx="337163" cy="241913"/>
            <a:chOff x="7392988" y="5797550"/>
            <a:chExt cx="337163" cy="241913"/>
          </a:xfrm>
        </p:grpSpPr>
        <p:sp>
          <p:nvSpPr>
            <p:cNvPr id="47" name="Rectangle 22">
              <a:extLst>
                <a:ext uri="{FF2B5EF4-FFF2-40B4-BE49-F238E27FC236}">
                  <a16:creationId xmlns:a16="http://schemas.microsoft.com/office/drawing/2014/main" id="{844C472C-E564-96B3-5D7D-5B3721E932F5}"/>
                </a:ext>
              </a:extLst>
            </p:cNvPr>
            <p:cNvSpPr>
              <a:spLocks noChangeArrowheads="1"/>
            </p:cNvSpPr>
            <p:nvPr/>
          </p:nvSpPr>
          <p:spPr bwMode="auto">
            <a:xfrm>
              <a:off x="7392988" y="5797550"/>
              <a:ext cx="254000" cy="2160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8" name="Rectangle 23">
              <a:extLst>
                <a:ext uri="{FF2B5EF4-FFF2-40B4-BE49-F238E27FC236}">
                  <a16:creationId xmlns:a16="http://schemas.microsoft.com/office/drawing/2014/main" id="{CBC424B6-C3F3-6AFC-6CAE-06C3E3D42446}"/>
                </a:ext>
              </a:extLst>
            </p:cNvPr>
            <p:cNvSpPr>
              <a:spLocks noChangeArrowheads="1"/>
            </p:cNvSpPr>
            <p:nvPr/>
          </p:nvSpPr>
          <p:spPr bwMode="auto">
            <a:xfrm>
              <a:off x="7550151" y="5859463"/>
              <a:ext cx="180000" cy="1800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FF"/>
                  </a:solidFill>
                  <a:effectLst/>
                  <a:latin typeface="Comic Sans MS" panose="030F0702030302020204" pitchFamily="66" charset="0"/>
                </a:rPr>
                <a:t>2r</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grpSp>
        <p:nvGrpSpPr>
          <p:cNvPr id="57" name="Gruppo 56">
            <a:extLst>
              <a:ext uri="{FF2B5EF4-FFF2-40B4-BE49-F238E27FC236}">
                <a16:creationId xmlns:a16="http://schemas.microsoft.com/office/drawing/2014/main" id="{CBC0F4F3-89FF-2CDD-6317-5DC52171BA27}"/>
              </a:ext>
            </a:extLst>
          </p:cNvPr>
          <p:cNvGrpSpPr/>
          <p:nvPr/>
        </p:nvGrpSpPr>
        <p:grpSpPr>
          <a:xfrm>
            <a:off x="9336347" y="3331772"/>
            <a:ext cx="376337" cy="241913"/>
            <a:chOff x="9993314" y="3381375"/>
            <a:chExt cx="376337" cy="241913"/>
          </a:xfrm>
        </p:grpSpPr>
        <p:sp>
          <p:nvSpPr>
            <p:cNvPr id="49" name="Rectangle 24">
              <a:extLst>
                <a:ext uri="{FF2B5EF4-FFF2-40B4-BE49-F238E27FC236}">
                  <a16:creationId xmlns:a16="http://schemas.microsoft.com/office/drawing/2014/main" id="{75FDF70C-0B30-40B5-112C-8887279812C1}"/>
                </a:ext>
              </a:extLst>
            </p:cNvPr>
            <p:cNvSpPr>
              <a:spLocks noChangeArrowheads="1"/>
            </p:cNvSpPr>
            <p:nvPr/>
          </p:nvSpPr>
          <p:spPr bwMode="auto">
            <a:xfrm>
              <a:off x="9993314" y="3381375"/>
              <a:ext cx="254000" cy="2159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0" name="Rectangle 25">
              <a:extLst>
                <a:ext uri="{FF2B5EF4-FFF2-40B4-BE49-F238E27FC236}">
                  <a16:creationId xmlns:a16="http://schemas.microsoft.com/office/drawing/2014/main" id="{04255AFF-5BF2-8012-3916-494CA2F7D81D}"/>
                </a:ext>
              </a:extLst>
            </p:cNvPr>
            <p:cNvSpPr>
              <a:spLocks noChangeArrowheads="1"/>
            </p:cNvSpPr>
            <p:nvPr/>
          </p:nvSpPr>
          <p:spPr bwMode="auto">
            <a:xfrm>
              <a:off x="10153651" y="3443288"/>
              <a:ext cx="216000" cy="1800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FF"/>
                  </a:solidFill>
                  <a:effectLst/>
                  <a:latin typeface="Comic Sans MS" panose="030F0702030302020204" pitchFamily="66" charset="0"/>
                </a:rPr>
                <a:t>2s</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grpSp>
        <p:nvGrpSpPr>
          <p:cNvPr id="58" name="Gruppo 57">
            <a:extLst>
              <a:ext uri="{FF2B5EF4-FFF2-40B4-BE49-F238E27FC236}">
                <a16:creationId xmlns:a16="http://schemas.microsoft.com/office/drawing/2014/main" id="{BD0B7FF9-F0A9-B41B-9D08-44AFBCC33645}"/>
              </a:ext>
            </a:extLst>
          </p:cNvPr>
          <p:cNvGrpSpPr/>
          <p:nvPr/>
        </p:nvGrpSpPr>
        <p:grpSpPr>
          <a:xfrm>
            <a:off x="11036558" y="3389664"/>
            <a:ext cx="400051" cy="216000"/>
            <a:chOff x="11553826" y="3719513"/>
            <a:chExt cx="400051" cy="216000"/>
          </a:xfrm>
        </p:grpSpPr>
        <p:sp>
          <p:nvSpPr>
            <p:cNvPr id="51" name="Rectangle 26">
              <a:extLst>
                <a:ext uri="{FF2B5EF4-FFF2-40B4-BE49-F238E27FC236}">
                  <a16:creationId xmlns:a16="http://schemas.microsoft.com/office/drawing/2014/main" id="{743CB121-D02F-CF7C-42C0-EF5257123ED3}"/>
                </a:ext>
              </a:extLst>
            </p:cNvPr>
            <p:cNvSpPr>
              <a:spLocks noChangeArrowheads="1"/>
            </p:cNvSpPr>
            <p:nvPr/>
          </p:nvSpPr>
          <p:spPr bwMode="auto">
            <a:xfrm>
              <a:off x="11553826" y="3719513"/>
              <a:ext cx="254000" cy="2160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2" name="Rectangle 27">
              <a:extLst>
                <a:ext uri="{FF2B5EF4-FFF2-40B4-BE49-F238E27FC236}">
                  <a16:creationId xmlns:a16="http://schemas.microsoft.com/office/drawing/2014/main" id="{B5DF72E1-0797-4115-DB38-F26E3B0C3F0B}"/>
                </a:ext>
              </a:extLst>
            </p:cNvPr>
            <p:cNvSpPr>
              <a:spLocks noChangeArrowheads="1"/>
            </p:cNvSpPr>
            <p:nvPr/>
          </p:nvSpPr>
          <p:spPr bwMode="auto">
            <a:xfrm>
              <a:off x="11710989" y="3781425"/>
              <a:ext cx="242888" cy="1440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FF"/>
                  </a:solidFill>
                  <a:effectLst/>
                  <a:latin typeface="Comic Sans MS" panose="030F0702030302020204" pitchFamily="66" charset="0"/>
                </a:rPr>
                <a:t>1s</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sp>
        <p:nvSpPr>
          <p:cNvPr id="53" name="Line 28">
            <a:extLst>
              <a:ext uri="{FF2B5EF4-FFF2-40B4-BE49-F238E27FC236}">
                <a16:creationId xmlns:a16="http://schemas.microsoft.com/office/drawing/2014/main" id="{967462AD-5779-0C04-3564-8E7707FFA6B7}"/>
              </a:ext>
            </a:extLst>
          </p:cNvPr>
          <p:cNvSpPr>
            <a:spLocks noChangeShapeType="1"/>
          </p:cNvSpPr>
          <p:nvPr/>
        </p:nvSpPr>
        <p:spPr bwMode="auto">
          <a:xfrm flipV="1">
            <a:off x="9303009" y="3544496"/>
            <a:ext cx="0" cy="1306513"/>
          </a:xfrm>
          <a:prstGeom prst="line">
            <a:avLst/>
          </a:prstGeom>
          <a:solidFill>
            <a:schemeClr val="accent4">
              <a:lumMod val="20000"/>
              <a:lumOff val="80000"/>
            </a:schemeClr>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54" name="Line 29">
            <a:extLst>
              <a:ext uri="{FF2B5EF4-FFF2-40B4-BE49-F238E27FC236}">
                <a16:creationId xmlns:a16="http://schemas.microsoft.com/office/drawing/2014/main" id="{EE8955B3-E050-5D7F-2D9D-B2A767AC57E0}"/>
              </a:ext>
            </a:extLst>
          </p:cNvPr>
          <p:cNvSpPr>
            <a:spLocks noChangeShapeType="1"/>
          </p:cNvSpPr>
          <p:nvPr/>
        </p:nvSpPr>
        <p:spPr bwMode="auto">
          <a:xfrm>
            <a:off x="7013834" y="4851009"/>
            <a:ext cx="0" cy="742950"/>
          </a:xfrm>
          <a:prstGeom prst="line">
            <a:avLst/>
          </a:prstGeom>
          <a:solidFill>
            <a:schemeClr val="accent4">
              <a:lumMod val="20000"/>
              <a:lumOff val="80000"/>
            </a:schemeClr>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55" name="Line 30">
            <a:extLst>
              <a:ext uri="{FF2B5EF4-FFF2-40B4-BE49-F238E27FC236}">
                <a16:creationId xmlns:a16="http://schemas.microsoft.com/office/drawing/2014/main" id="{9556A5E0-3945-D7D1-ABD3-2E92B3CCD6E4}"/>
              </a:ext>
            </a:extLst>
          </p:cNvPr>
          <p:cNvSpPr>
            <a:spLocks noChangeShapeType="1"/>
          </p:cNvSpPr>
          <p:nvPr/>
        </p:nvSpPr>
        <p:spPr bwMode="auto">
          <a:xfrm>
            <a:off x="5942271" y="4851009"/>
            <a:ext cx="0" cy="671513"/>
          </a:xfrm>
          <a:prstGeom prst="line">
            <a:avLst/>
          </a:prstGeom>
          <a:solidFill>
            <a:schemeClr val="accent4">
              <a:lumMod val="20000"/>
              <a:lumOff val="80000"/>
            </a:schemeClr>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56" name="Line 31">
            <a:extLst>
              <a:ext uri="{FF2B5EF4-FFF2-40B4-BE49-F238E27FC236}">
                <a16:creationId xmlns:a16="http://schemas.microsoft.com/office/drawing/2014/main" id="{85AF9B63-9467-5BB0-1586-ABD58526F415}"/>
              </a:ext>
            </a:extLst>
          </p:cNvPr>
          <p:cNvSpPr>
            <a:spLocks noChangeShapeType="1"/>
          </p:cNvSpPr>
          <p:nvPr/>
        </p:nvSpPr>
        <p:spPr bwMode="auto">
          <a:xfrm flipV="1">
            <a:off x="11188959" y="3669909"/>
            <a:ext cx="0" cy="1181100"/>
          </a:xfrm>
          <a:prstGeom prst="line">
            <a:avLst/>
          </a:prstGeom>
          <a:solidFill>
            <a:schemeClr val="accent4">
              <a:lumMod val="20000"/>
              <a:lumOff val="80000"/>
            </a:schemeClr>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nvGrpSpPr>
          <p:cNvPr id="61" name="Gruppo 60">
            <a:extLst>
              <a:ext uri="{FF2B5EF4-FFF2-40B4-BE49-F238E27FC236}">
                <a16:creationId xmlns:a16="http://schemas.microsoft.com/office/drawing/2014/main" id="{029BABEA-357A-9BBA-50D9-1EB733BDE512}"/>
              </a:ext>
            </a:extLst>
          </p:cNvPr>
          <p:cNvGrpSpPr/>
          <p:nvPr/>
        </p:nvGrpSpPr>
        <p:grpSpPr>
          <a:xfrm>
            <a:off x="5596278" y="5340628"/>
            <a:ext cx="312655" cy="179995"/>
            <a:chOff x="7392988" y="5797557"/>
            <a:chExt cx="312655" cy="261961"/>
          </a:xfrm>
        </p:grpSpPr>
        <p:sp>
          <p:nvSpPr>
            <p:cNvPr id="62" name="Rectangle 22">
              <a:extLst>
                <a:ext uri="{FF2B5EF4-FFF2-40B4-BE49-F238E27FC236}">
                  <a16:creationId xmlns:a16="http://schemas.microsoft.com/office/drawing/2014/main" id="{F1755137-9470-7309-EE53-12F5A8333ACA}"/>
                </a:ext>
              </a:extLst>
            </p:cNvPr>
            <p:cNvSpPr>
              <a:spLocks noChangeArrowheads="1"/>
            </p:cNvSpPr>
            <p:nvPr/>
          </p:nvSpPr>
          <p:spPr bwMode="auto">
            <a:xfrm>
              <a:off x="7392988" y="5797557"/>
              <a:ext cx="254000" cy="2160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63" name="Rectangle 23">
              <a:extLst>
                <a:ext uri="{FF2B5EF4-FFF2-40B4-BE49-F238E27FC236}">
                  <a16:creationId xmlns:a16="http://schemas.microsoft.com/office/drawing/2014/main" id="{EFDBF434-82F5-F87D-BC81-FE8E07B07C72}"/>
                </a:ext>
              </a:extLst>
            </p:cNvPr>
            <p:cNvSpPr>
              <a:spLocks noChangeArrowheads="1"/>
            </p:cNvSpPr>
            <p:nvPr/>
          </p:nvSpPr>
          <p:spPr bwMode="auto">
            <a:xfrm>
              <a:off x="7550151" y="5859463"/>
              <a:ext cx="155492" cy="20005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FF"/>
                  </a:solidFill>
                  <a:effectLst/>
                  <a:latin typeface="Comic Sans MS" panose="030F0702030302020204" pitchFamily="66" charset="0"/>
                </a:rPr>
                <a:t>1r</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sp>
        <p:nvSpPr>
          <p:cNvPr id="1024" name="CasellaDiTesto 1023">
            <a:extLst>
              <a:ext uri="{FF2B5EF4-FFF2-40B4-BE49-F238E27FC236}">
                <a16:creationId xmlns:a16="http://schemas.microsoft.com/office/drawing/2014/main" id="{2C6E4E5F-6AF7-C190-96F1-F778D1F8DE78}"/>
              </a:ext>
            </a:extLst>
          </p:cNvPr>
          <p:cNvSpPr txBox="1"/>
          <p:nvPr/>
        </p:nvSpPr>
        <p:spPr>
          <a:xfrm>
            <a:off x="85723" y="1890713"/>
            <a:ext cx="3060000" cy="2308324"/>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Individuati i piedi delle tracce (intersezioni delle proiezioni delle rette con la lt) si determinano le </a:t>
            </a:r>
            <a:r>
              <a:rPr lang="it-IT" sz="1800"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tracce</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delle rette come punti reali uniti ai piani di proiezione e appartenenti alle rispettive proiezioni</a:t>
            </a:r>
            <a:endParaRPr lang="it-IT" dirty="0">
              <a:solidFill>
                <a:srgbClr val="C00000"/>
              </a:solidFill>
            </a:endParaRPr>
          </a:p>
        </p:txBody>
      </p:sp>
      <p:sp>
        <p:nvSpPr>
          <p:cNvPr id="1025" name="CasellaDiTesto 1024">
            <a:extLst>
              <a:ext uri="{FF2B5EF4-FFF2-40B4-BE49-F238E27FC236}">
                <a16:creationId xmlns:a16="http://schemas.microsoft.com/office/drawing/2014/main" id="{81A6A8CB-42B1-7B95-D87D-6A0B7718E1E5}"/>
              </a:ext>
            </a:extLst>
          </p:cNvPr>
          <p:cNvSpPr txBox="1"/>
          <p:nvPr/>
        </p:nvSpPr>
        <p:spPr>
          <a:xfrm>
            <a:off x="119060" y="4348264"/>
            <a:ext cx="3327953" cy="369332"/>
          </a:xfrm>
          <a:prstGeom prst="rect">
            <a:avLst/>
          </a:prstGeom>
          <a:noFill/>
        </p:spPr>
        <p:txBody>
          <a:bodyPr wrap="square" rtlCol="0">
            <a:spAutoFit/>
          </a:bodyPr>
          <a:lstStyle/>
          <a:p>
            <a:pPr algn="ctr"/>
            <a:r>
              <a:rPr lang="it-IT" dirty="0">
                <a:solidFill>
                  <a:srgbClr val="C00000"/>
                </a:solidFill>
                <a:latin typeface="Comic Sans MS" panose="030F0702030302020204" pitchFamily="66" charset="0"/>
              </a:rPr>
              <a:t>per la retta r</a:t>
            </a:r>
          </a:p>
        </p:txBody>
      </p:sp>
      <p:sp>
        <p:nvSpPr>
          <p:cNvPr id="1027" name="CasellaDiTesto 1026">
            <a:extLst>
              <a:ext uri="{FF2B5EF4-FFF2-40B4-BE49-F238E27FC236}">
                <a16:creationId xmlns:a16="http://schemas.microsoft.com/office/drawing/2014/main" id="{D4A0C471-8F91-6FE6-AF8C-387374972559}"/>
              </a:ext>
            </a:extLst>
          </p:cNvPr>
          <p:cNvSpPr txBox="1"/>
          <p:nvPr/>
        </p:nvSpPr>
        <p:spPr>
          <a:xfrm>
            <a:off x="544952" y="4724674"/>
            <a:ext cx="2376000" cy="369332"/>
          </a:xfrm>
          <a:prstGeom prst="rect">
            <a:avLst/>
          </a:prstGeom>
          <a:solidFill>
            <a:schemeClr val="accent4">
              <a:lumMod val="20000"/>
              <a:lumOff val="80000"/>
            </a:schemeClr>
          </a:solidFill>
          <a:ln>
            <a:solidFill>
              <a:srgbClr val="C00000"/>
            </a:solidFill>
          </a:ln>
        </p:spPr>
        <p:txBody>
          <a:bodyPr wrap="square" rtlCol="0">
            <a:spAutoFit/>
          </a:bodyPr>
          <a:lstStyle/>
          <a:p>
            <a:r>
              <a:rPr lang="it-IT" dirty="0">
                <a:solidFill>
                  <a:srgbClr val="0000FF"/>
                </a:solidFill>
                <a:latin typeface="Comic Sans MS" panose="030F0702030302020204" pitchFamily="66" charset="0"/>
              </a:rPr>
              <a:t>(T</a:t>
            </a:r>
            <a:r>
              <a:rPr lang="it-IT" baseline="-25000" dirty="0">
                <a:solidFill>
                  <a:srgbClr val="0000FF"/>
                </a:solidFill>
                <a:latin typeface="Comic Sans MS" panose="030F0702030302020204" pitchFamily="66" charset="0"/>
              </a:rPr>
              <a:t>1</a:t>
            </a:r>
            <a:r>
              <a:rPr lang="it-IT" dirty="0">
                <a:solidFill>
                  <a:srgbClr val="0000FF"/>
                </a:solidFill>
                <a:latin typeface="Comic Sans MS" panose="030F0702030302020204" pitchFamily="66" charset="0"/>
              </a:rPr>
              <a:t>r </a:t>
            </a:r>
            <a:r>
              <a:rPr lang="it-IT" sz="1800" b="1" dirty="0">
                <a:solidFill>
                  <a:srgbClr val="0000FF"/>
                </a:solidFill>
                <a:effectLst/>
                <a:latin typeface="Symbol" panose="05050102010706020507" pitchFamily="18" charset="2"/>
                <a:ea typeface="Times New Roman" panose="02020603050405020304" pitchFamily="18" charset="0"/>
                <a:cs typeface="Symbol" panose="05050102010706020507" pitchFamily="18" charset="2"/>
              </a:rPr>
              <a:t>Î</a:t>
            </a:r>
            <a:r>
              <a:rPr lang="it-IT" dirty="0">
                <a:solidFill>
                  <a:srgbClr val="0000FF"/>
                </a:solidFill>
                <a:latin typeface="Comic Sans MS" panose="030F0702030302020204" pitchFamily="66" charset="0"/>
              </a:rPr>
              <a:t> </a:t>
            </a:r>
            <a:r>
              <a:rPr lang="it-IT" dirty="0">
                <a:solidFill>
                  <a:srgbClr val="C00000"/>
                </a:solidFill>
                <a:latin typeface="Comic Sans MS" panose="030F0702030302020204" pitchFamily="66" charset="0"/>
              </a:rPr>
              <a:t>r’</a:t>
            </a:r>
            <a:r>
              <a:rPr lang="it-IT" dirty="0">
                <a:solidFill>
                  <a:srgbClr val="0000FF"/>
                </a:solidFill>
                <a:latin typeface="Comic Sans MS" panose="030F0702030302020204" pitchFamily="66" charset="0"/>
              </a:rPr>
              <a:t>); (T</a:t>
            </a:r>
            <a:r>
              <a:rPr lang="it-IT" baseline="-25000" dirty="0">
                <a:solidFill>
                  <a:srgbClr val="0000FF"/>
                </a:solidFill>
                <a:latin typeface="Comic Sans MS" panose="030F0702030302020204" pitchFamily="66" charset="0"/>
              </a:rPr>
              <a:t>2</a:t>
            </a:r>
            <a:r>
              <a:rPr lang="it-IT" dirty="0">
                <a:solidFill>
                  <a:srgbClr val="0000FF"/>
                </a:solidFill>
                <a:latin typeface="Comic Sans MS" panose="030F0702030302020204" pitchFamily="66" charset="0"/>
              </a:rPr>
              <a:t>r </a:t>
            </a:r>
            <a:r>
              <a:rPr lang="it-IT" sz="1800" b="1" dirty="0">
                <a:solidFill>
                  <a:srgbClr val="0000FF"/>
                </a:solidFill>
                <a:effectLst/>
                <a:latin typeface="Symbol" panose="05050102010706020507" pitchFamily="18" charset="2"/>
                <a:ea typeface="Times New Roman" panose="02020603050405020304" pitchFamily="18" charset="0"/>
                <a:cs typeface="Symbol" panose="05050102010706020507" pitchFamily="18" charset="2"/>
              </a:rPr>
              <a:t>Î</a:t>
            </a:r>
            <a:r>
              <a:rPr lang="it-IT" dirty="0">
                <a:solidFill>
                  <a:srgbClr val="0000FF"/>
                </a:solidFill>
                <a:latin typeface="Comic Sans MS" panose="030F0702030302020204" pitchFamily="66" charset="0"/>
              </a:rPr>
              <a:t> </a:t>
            </a:r>
            <a:r>
              <a:rPr lang="it-IT" dirty="0">
                <a:solidFill>
                  <a:srgbClr val="C00000"/>
                </a:solidFill>
                <a:latin typeface="Comic Sans MS" panose="030F0702030302020204" pitchFamily="66" charset="0"/>
              </a:rPr>
              <a:t>r’’</a:t>
            </a:r>
            <a:r>
              <a:rPr lang="it-IT" dirty="0">
                <a:solidFill>
                  <a:srgbClr val="0000FF"/>
                </a:solidFill>
                <a:latin typeface="Comic Sans MS" panose="030F0702030302020204" pitchFamily="66" charset="0"/>
              </a:rPr>
              <a:t>)</a:t>
            </a:r>
          </a:p>
        </p:txBody>
      </p:sp>
      <p:sp>
        <p:nvSpPr>
          <p:cNvPr id="1028" name="CasellaDiTesto 1027">
            <a:extLst>
              <a:ext uri="{FF2B5EF4-FFF2-40B4-BE49-F238E27FC236}">
                <a16:creationId xmlns:a16="http://schemas.microsoft.com/office/drawing/2014/main" id="{5D278910-827C-9F3C-AA11-6FEBDC7D98A7}"/>
              </a:ext>
            </a:extLst>
          </p:cNvPr>
          <p:cNvSpPr txBox="1"/>
          <p:nvPr/>
        </p:nvSpPr>
        <p:spPr>
          <a:xfrm>
            <a:off x="116757" y="5401955"/>
            <a:ext cx="3327953" cy="369332"/>
          </a:xfrm>
          <a:prstGeom prst="rect">
            <a:avLst/>
          </a:prstGeom>
          <a:noFill/>
        </p:spPr>
        <p:txBody>
          <a:bodyPr wrap="square" rtlCol="0">
            <a:spAutoFit/>
          </a:bodyPr>
          <a:lstStyle/>
          <a:p>
            <a:pPr algn="ctr"/>
            <a:r>
              <a:rPr lang="it-IT" dirty="0">
                <a:solidFill>
                  <a:srgbClr val="C00000"/>
                </a:solidFill>
                <a:latin typeface="Comic Sans MS" panose="030F0702030302020204" pitchFamily="66" charset="0"/>
              </a:rPr>
              <a:t>per la retta </a:t>
            </a:r>
            <a:r>
              <a:rPr lang="it-IT" dirty="0">
                <a:solidFill>
                  <a:srgbClr val="002060"/>
                </a:solidFill>
                <a:latin typeface="Comic Sans MS" panose="030F0702030302020204" pitchFamily="66" charset="0"/>
              </a:rPr>
              <a:t>s</a:t>
            </a:r>
          </a:p>
        </p:txBody>
      </p:sp>
      <p:sp>
        <p:nvSpPr>
          <p:cNvPr id="1029" name="CasellaDiTesto 1028">
            <a:extLst>
              <a:ext uri="{FF2B5EF4-FFF2-40B4-BE49-F238E27FC236}">
                <a16:creationId xmlns:a16="http://schemas.microsoft.com/office/drawing/2014/main" id="{EF7F2919-A9A5-E701-2762-651277EF8E0D}"/>
              </a:ext>
            </a:extLst>
          </p:cNvPr>
          <p:cNvSpPr txBox="1"/>
          <p:nvPr/>
        </p:nvSpPr>
        <p:spPr>
          <a:xfrm>
            <a:off x="542649" y="5778365"/>
            <a:ext cx="2376000" cy="369332"/>
          </a:xfrm>
          <a:prstGeom prst="rect">
            <a:avLst/>
          </a:prstGeom>
          <a:solidFill>
            <a:schemeClr val="accent4">
              <a:lumMod val="20000"/>
              <a:lumOff val="80000"/>
            </a:schemeClr>
          </a:solidFill>
          <a:ln>
            <a:solidFill>
              <a:srgbClr val="C00000"/>
            </a:solidFill>
          </a:ln>
        </p:spPr>
        <p:txBody>
          <a:bodyPr wrap="square" rtlCol="0">
            <a:spAutoFit/>
          </a:bodyPr>
          <a:lstStyle/>
          <a:p>
            <a:r>
              <a:rPr lang="it-IT" dirty="0">
                <a:solidFill>
                  <a:srgbClr val="0000FF"/>
                </a:solidFill>
                <a:latin typeface="Comic Sans MS" panose="030F0702030302020204" pitchFamily="66" charset="0"/>
              </a:rPr>
              <a:t>(T</a:t>
            </a:r>
            <a:r>
              <a:rPr lang="it-IT" baseline="-25000" dirty="0">
                <a:solidFill>
                  <a:srgbClr val="0000FF"/>
                </a:solidFill>
                <a:latin typeface="Comic Sans MS" panose="030F0702030302020204" pitchFamily="66" charset="0"/>
              </a:rPr>
              <a:t>1</a:t>
            </a:r>
            <a:r>
              <a:rPr lang="it-IT" dirty="0">
                <a:solidFill>
                  <a:srgbClr val="0000FF"/>
                </a:solidFill>
                <a:latin typeface="Comic Sans MS" panose="030F0702030302020204" pitchFamily="66" charset="0"/>
              </a:rPr>
              <a:t>s </a:t>
            </a:r>
            <a:r>
              <a:rPr lang="it-IT" sz="1800" b="1" dirty="0">
                <a:solidFill>
                  <a:srgbClr val="0000FF"/>
                </a:solidFill>
                <a:effectLst/>
                <a:latin typeface="Symbol" panose="05050102010706020507" pitchFamily="18" charset="2"/>
                <a:ea typeface="Times New Roman" panose="02020603050405020304" pitchFamily="18" charset="0"/>
                <a:cs typeface="Symbol" panose="05050102010706020507" pitchFamily="18" charset="2"/>
              </a:rPr>
              <a:t>Î</a:t>
            </a:r>
            <a:r>
              <a:rPr lang="it-IT" dirty="0">
                <a:solidFill>
                  <a:srgbClr val="0000FF"/>
                </a:solidFill>
                <a:latin typeface="Comic Sans MS" panose="030F0702030302020204" pitchFamily="66" charset="0"/>
              </a:rPr>
              <a:t> </a:t>
            </a:r>
            <a:r>
              <a:rPr lang="it-IT" dirty="0">
                <a:solidFill>
                  <a:srgbClr val="002060"/>
                </a:solidFill>
                <a:latin typeface="Comic Sans MS" panose="030F0702030302020204" pitchFamily="66" charset="0"/>
              </a:rPr>
              <a:t>s’</a:t>
            </a:r>
            <a:r>
              <a:rPr lang="it-IT" dirty="0">
                <a:solidFill>
                  <a:srgbClr val="0000FF"/>
                </a:solidFill>
                <a:latin typeface="Comic Sans MS" panose="030F0702030302020204" pitchFamily="66" charset="0"/>
              </a:rPr>
              <a:t>); (T</a:t>
            </a:r>
            <a:r>
              <a:rPr lang="it-IT" baseline="-25000" dirty="0">
                <a:solidFill>
                  <a:srgbClr val="0000FF"/>
                </a:solidFill>
                <a:latin typeface="Comic Sans MS" panose="030F0702030302020204" pitchFamily="66" charset="0"/>
              </a:rPr>
              <a:t>2</a:t>
            </a:r>
            <a:r>
              <a:rPr lang="it-IT" dirty="0">
                <a:solidFill>
                  <a:srgbClr val="0000FF"/>
                </a:solidFill>
                <a:latin typeface="Comic Sans MS" panose="030F0702030302020204" pitchFamily="66" charset="0"/>
              </a:rPr>
              <a:t>s </a:t>
            </a:r>
            <a:r>
              <a:rPr lang="it-IT" sz="1800" b="1" dirty="0">
                <a:solidFill>
                  <a:srgbClr val="0000FF"/>
                </a:solidFill>
                <a:effectLst/>
                <a:latin typeface="Symbol" panose="05050102010706020507" pitchFamily="18" charset="2"/>
                <a:ea typeface="Times New Roman" panose="02020603050405020304" pitchFamily="18" charset="0"/>
                <a:cs typeface="Symbol" panose="05050102010706020507" pitchFamily="18" charset="2"/>
              </a:rPr>
              <a:t>Î</a:t>
            </a:r>
            <a:r>
              <a:rPr lang="it-IT" dirty="0">
                <a:solidFill>
                  <a:srgbClr val="0000FF"/>
                </a:solidFill>
                <a:latin typeface="Comic Sans MS" panose="030F0702030302020204" pitchFamily="66" charset="0"/>
              </a:rPr>
              <a:t> </a:t>
            </a:r>
            <a:r>
              <a:rPr lang="it-IT" dirty="0">
                <a:solidFill>
                  <a:srgbClr val="002060"/>
                </a:solidFill>
                <a:latin typeface="Comic Sans MS" panose="030F0702030302020204" pitchFamily="66" charset="0"/>
              </a:rPr>
              <a:t>s’’</a:t>
            </a:r>
            <a:r>
              <a:rPr lang="it-IT" dirty="0">
                <a:solidFill>
                  <a:srgbClr val="0000FF"/>
                </a:solidFill>
                <a:latin typeface="Comic Sans MS" panose="030F0702030302020204" pitchFamily="66" charset="0"/>
              </a:rPr>
              <a:t>)</a:t>
            </a:r>
          </a:p>
        </p:txBody>
      </p:sp>
      <p:sp>
        <p:nvSpPr>
          <p:cNvPr id="1030" name="Ovale 1029">
            <a:extLst>
              <a:ext uri="{FF2B5EF4-FFF2-40B4-BE49-F238E27FC236}">
                <a16:creationId xmlns:a16="http://schemas.microsoft.com/office/drawing/2014/main" id="{966C5A7A-578E-6676-FAAA-92FEC4901873}"/>
              </a:ext>
            </a:extLst>
          </p:cNvPr>
          <p:cNvSpPr/>
          <p:nvPr/>
        </p:nvSpPr>
        <p:spPr>
          <a:xfrm rot="487798">
            <a:off x="5429895" y="5298044"/>
            <a:ext cx="2082862" cy="548445"/>
          </a:xfrm>
          <a:prstGeom prst="ellipse">
            <a:avLst/>
          </a:prstGeom>
          <a:noFill/>
          <a:ln w="31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32" name="Connettore 2 1031">
            <a:extLst>
              <a:ext uri="{FF2B5EF4-FFF2-40B4-BE49-F238E27FC236}">
                <a16:creationId xmlns:a16="http://schemas.microsoft.com/office/drawing/2014/main" id="{3A4B14F2-5026-453B-128C-81730EB69EB2}"/>
              </a:ext>
            </a:extLst>
          </p:cNvPr>
          <p:cNvCxnSpPr>
            <a:stCxn id="1027" idx="3"/>
            <a:endCxn id="1030" idx="2"/>
          </p:cNvCxnSpPr>
          <p:nvPr/>
        </p:nvCxnSpPr>
        <p:spPr>
          <a:xfrm>
            <a:off x="2920952" y="4909340"/>
            <a:ext cx="2519409" cy="515649"/>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33" name="Ovale 1032">
            <a:extLst>
              <a:ext uri="{FF2B5EF4-FFF2-40B4-BE49-F238E27FC236}">
                <a16:creationId xmlns:a16="http://schemas.microsoft.com/office/drawing/2014/main" id="{4D6DF713-EDE4-9858-5E8E-E5A2376A9476}"/>
              </a:ext>
            </a:extLst>
          </p:cNvPr>
          <p:cNvSpPr/>
          <p:nvPr/>
        </p:nvSpPr>
        <p:spPr>
          <a:xfrm rot="178855">
            <a:off x="9163723" y="3250431"/>
            <a:ext cx="2296154" cy="548445"/>
          </a:xfrm>
          <a:prstGeom prst="ellipse">
            <a:avLst/>
          </a:prstGeom>
          <a:noFill/>
          <a:ln w="31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35" name="Connettore 2 1034">
            <a:extLst>
              <a:ext uri="{FF2B5EF4-FFF2-40B4-BE49-F238E27FC236}">
                <a16:creationId xmlns:a16="http://schemas.microsoft.com/office/drawing/2014/main" id="{E05A693F-B2BE-889F-A38A-7956D6AFEBB9}"/>
              </a:ext>
            </a:extLst>
          </p:cNvPr>
          <p:cNvCxnSpPr>
            <a:cxnSpLocks/>
            <a:stCxn id="1029" idx="3"/>
            <a:endCxn id="1033" idx="4"/>
          </p:cNvCxnSpPr>
          <p:nvPr/>
        </p:nvCxnSpPr>
        <p:spPr>
          <a:xfrm flipV="1">
            <a:off x="2918649" y="3798505"/>
            <a:ext cx="7378891" cy="2164526"/>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CCD97404-0B83-E51E-3766-642BCCD3EB0E}"/>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236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up)">
                                      <p:cBhvr>
                                        <p:cTn id="31" dur="500"/>
                                        <p:tgtEl>
                                          <p:spTgt spid="55"/>
                                        </p:tgtEl>
                                      </p:cBhvr>
                                    </p:animEffect>
                                  </p:childTnLst>
                                </p:cTn>
                              </p:par>
                              <p:par>
                                <p:cTn id="32" presetID="22" presetClass="entr" presetSubtype="4"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down)">
                                      <p:cBhvr>
                                        <p:cTn id="34" dur="500"/>
                                        <p:tgtEl>
                                          <p:spTgt spid="6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up)">
                                      <p:cBhvr>
                                        <p:cTn id="37" dur="500"/>
                                        <p:tgtEl>
                                          <p:spTgt spid="54"/>
                                        </p:tgtEl>
                                      </p:cBhvr>
                                    </p:animEffect>
                                  </p:childTnLst>
                                </p:cTn>
                              </p:par>
                              <p:par>
                                <p:cTn id="38" presetID="22" presetClass="entr" presetSubtype="4"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par>
                                <p:cTn id="46" presetID="22" presetClass="entr" presetSubtype="4"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down)">
                                      <p:cBhvr>
                                        <p:cTn id="48" dur="500"/>
                                        <p:tgtEl>
                                          <p:spTgt spid="5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down)">
                                      <p:cBhvr>
                                        <p:cTn id="51" dur="500"/>
                                        <p:tgtEl>
                                          <p:spTgt spid="53"/>
                                        </p:tgtEl>
                                      </p:cBhvr>
                                    </p:animEffect>
                                  </p:childTnLst>
                                </p:cTn>
                              </p:par>
                              <p:par>
                                <p:cTn id="52" presetID="22" presetClass="entr" presetSubtype="4"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down)">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024"/>
                                        </p:tgtEl>
                                        <p:attrNameLst>
                                          <p:attrName>style.visibility</p:attrName>
                                        </p:attrNameLst>
                                      </p:cBhvr>
                                      <p:to>
                                        <p:strVal val="visible"/>
                                      </p:to>
                                    </p:set>
                                    <p:anim calcmode="lin" valueType="num">
                                      <p:cBhvr>
                                        <p:cTn id="59" dur="500" fill="hold"/>
                                        <p:tgtEl>
                                          <p:spTgt spid="1024"/>
                                        </p:tgtEl>
                                        <p:attrNameLst>
                                          <p:attrName>ppt_w</p:attrName>
                                        </p:attrNameLst>
                                      </p:cBhvr>
                                      <p:tavLst>
                                        <p:tav tm="0">
                                          <p:val>
                                            <p:fltVal val="0"/>
                                          </p:val>
                                        </p:tav>
                                        <p:tav tm="100000">
                                          <p:val>
                                            <p:strVal val="#ppt_w"/>
                                          </p:val>
                                        </p:tav>
                                      </p:tavLst>
                                    </p:anim>
                                    <p:anim calcmode="lin" valueType="num">
                                      <p:cBhvr>
                                        <p:cTn id="60" dur="500" fill="hold"/>
                                        <p:tgtEl>
                                          <p:spTgt spid="1024"/>
                                        </p:tgtEl>
                                        <p:attrNameLst>
                                          <p:attrName>ppt_h</p:attrName>
                                        </p:attrNameLst>
                                      </p:cBhvr>
                                      <p:tavLst>
                                        <p:tav tm="0">
                                          <p:val>
                                            <p:fltVal val="0"/>
                                          </p:val>
                                        </p:tav>
                                        <p:tav tm="100000">
                                          <p:val>
                                            <p:strVal val="#ppt_h"/>
                                          </p:val>
                                        </p:tav>
                                      </p:tavLst>
                                    </p:anim>
                                    <p:animEffect transition="in" filter="fade">
                                      <p:cBhvr>
                                        <p:cTn id="61" dur="500"/>
                                        <p:tgtEl>
                                          <p:spTgt spid="102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025"/>
                                        </p:tgtEl>
                                        <p:attrNameLst>
                                          <p:attrName>style.visibility</p:attrName>
                                        </p:attrNameLst>
                                      </p:cBhvr>
                                      <p:to>
                                        <p:strVal val="visible"/>
                                      </p:to>
                                    </p:set>
                                    <p:anim calcmode="lin" valueType="num">
                                      <p:cBhvr>
                                        <p:cTn id="66" dur="500" fill="hold"/>
                                        <p:tgtEl>
                                          <p:spTgt spid="1025"/>
                                        </p:tgtEl>
                                        <p:attrNameLst>
                                          <p:attrName>ppt_w</p:attrName>
                                        </p:attrNameLst>
                                      </p:cBhvr>
                                      <p:tavLst>
                                        <p:tav tm="0">
                                          <p:val>
                                            <p:fltVal val="0"/>
                                          </p:val>
                                        </p:tav>
                                        <p:tav tm="100000">
                                          <p:val>
                                            <p:strVal val="#ppt_w"/>
                                          </p:val>
                                        </p:tav>
                                      </p:tavLst>
                                    </p:anim>
                                    <p:anim calcmode="lin" valueType="num">
                                      <p:cBhvr>
                                        <p:cTn id="67" dur="500" fill="hold"/>
                                        <p:tgtEl>
                                          <p:spTgt spid="1025"/>
                                        </p:tgtEl>
                                        <p:attrNameLst>
                                          <p:attrName>ppt_h</p:attrName>
                                        </p:attrNameLst>
                                      </p:cBhvr>
                                      <p:tavLst>
                                        <p:tav tm="0">
                                          <p:val>
                                            <p:fltVal val="0"/>
                                          </p:val>
                                        </p:tav>
                                        <p:tav tm="100000">
                                          <p:val>
                                            <p:strVal val="#ppt_h"/>
                                          </p:val>
                                        </p:tav>
                                      </p:tavLst>
                                    </p:anim>
                                    <p:animEffect transition="in" filter="fade">
                                      <p:cBhvr>
                                        <p:cTn id="68" dur="500"/>
                                        <p:tgtEl>
                                          <p:spTgt spid="102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027"/>
                                        </p:tgtEl>
                                        <p:attrNameLst>
                                          <p:attrName>style.visibility</p:attrName>
                                        </p:attrNameLst>
                                      </p:cBhvr>
                                      <p:to>
                                        <p:strVal val="visible"/>
                                      </p:to>
                                    </p:set>
                                    <p:anim calcmode="lin" valueType="num">
                                      <p:cBhvr>
                                        <p:cTn id="73" dur="500" fill="hold"/>
                                        <p:tgtEl>
                                          <p:spTgt spid="1027"/>
                                        </p:tgtEl>
                                        <p:attrNameLst>
                                          <p:attrName>ppt_w</p:attrName>
                                        </p:attrNameLst>
                                      </p:cBhvr>
                                      <p:tavLst>
                                        <p:tav tm="0">
                                          <p:val>
                                            <p:fltVal val="0"/>
                                          </p:val>
                                        </p:tav>
                                        <p:tav tm="100000">
                                          <p:val>
                                            <p:strVal val="#ppt_w"/>
                                          </p:val>
                                        </p:tav>
                                      </p:tavLst>
                                    </p:anim>
                                    <p:anim calcmode="lin" valueType="num">
                                      <p:cBhvr>
                                        <p:cTn id="74" dur="500" fill="hold"/>
                                        <p:tgtEl>
                                          <p:spTgt spid="1027"/>
                                        </p:tgtEl>
                                        <p:attrNameLst>
                                          <p:attrName>ppt_h</p:attrName>
                                        </p:attrNameLst>
                                      </p:cBhvr>
                                      <p:tavLst>
                                        <p:tav tm="0">
                                          <p:val>
                                            <p:fltVal val="0"/>
                                          </p:val>
                                        </p:tav>
                                        <p:tav tm="100000">
                                          <p:val>
                                            <p:strVal val="#ppt_h"/>
                                          </p:val>
                                        </p:tav>
                                      </p:tavLst>
                                    </p:anim>
                                    <p:animEffect transition="in" filter="fade">
                                      <p:cBhvr>
                                        <p:cTn id="75" dur="500"/>
                                        <p:tgtEl>
                                          <p:spTgt spid="102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032"/>
                                        </p:tgtEl>
                                        <p:attrNameLst>
                                          <p:attrName>style.visibility</p:attrName>
                                        </p:attrNameLst>
                                      </p:cBhvr>
                                      <p:to>
                                        <p:strVal val="visible"/>
                                      </p:to>
                                    </p:set>
                                    <p:animEffect transition="in" filter="wipe(left)">
                                      <p:cBhvr>
                                        <p:cTn id="80" dur="500"/>
                                        <p:tgtEl>
                                          <p:spTgt spid="103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30"/>
                                        </p:tgtEl>
                                        <p:attrNameLst>
                                          <p:attrName>style.visibility</p:attrName>
                                        </p:attrNameLst>
                                      </p:cBhvr>
                                      <p:to>
                                        <p:strVal val="visible"/>
                                      </p:to>
                                    </p:set>
                                    <p:animEffect transition="in" filter="fade">
                                      <p:cBhvr>
                                        <p:cTn id="83" dur="500"/>
                                        <p:tgtEl>
                                          <p:spTgt spid="103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028"/>
                                        </p:tgtEl>
                                        <p:attrNameLst>
                                          <p:attrName>style.visibility</p:attrName>
                                        </p:attrNameLst>
                                      </p:cBhvr>
                                      <p:to>
                                        <p:strVal val="visible"/>
                                      </p:to>
                                    </p:set>
                                    <p:anim calcmode="lin" valueType="num">
                                      <p:cBhvr>
                                        <p:cTn id="88" dur="500" fill="hold"/>
                                        <p:tgtEl>
                                          <p:spTgt spid="1028"/>
                                        </p:tgtEl>
                                        <p:attrNameLst>
                                          <p:attrName>ppt_w</p:attrName>
                                        </p:attrNameLst>
                                      </p:cBhvr>
                                      <p:tavLst>
                                        <p:tav tm="0">
                                          <p:val>
                                            <p:fltVal val="0"/>
                                          </p:val>
                                        </p:tav>
                                        <p:tav tm="100000">
                                          <p:val>
                                            <p:strVal val="#ppt_w"/>
                                          </p:val>
                                        </p:tav>
                                      </p:tavLst>
                                    </p:anim>
                                    <p:anim calcmode="lin" valueType="num">
                                      <p:cBhvr>
                                        <p:cTn id="89" dur="500" fill="hold"/>
                                        <p:tgtEl>
                                          <p:spTgt spid="1028"/>
                                        </p:tgtEl>
                                        <p:attrNameLst>
                                          <p:attrName>ppt_h</p:attrName>
                                        </p:attrNameLst>
                                      </p:cBhvr>
                                      <p:tavLst>
                                        <p:tav tm="0">
                                          <p:val>
                                            <p:fltVal val="0"/>
                                          </p:val>
                                        </p:tav>
                                        <p:tav tm="100000">
                                          <p:val>
                                            <p:strVal val="#ppt_h"/>
                                          </p:val>
                                        </p:tav>
                                      </p:tavLst>
                                    </p:anim>
                                    <p:animEffect transition="in" filter="fade">
                                      <p:cBhvr>
                                        <p:cTn id="90" dur="500"/>
                                        <p:tgtEl>
                                          <p:spTgt spid="102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029"/>
                                        </p:tgtEl>
                                        <p:attrNameLst>
                                          <p:attrName>style.visibility</p:attrName>
                                        </p:attrNameLst>
                                      </p:cBhvr>
                                      <p:to>
                                        <p:strVal val="visible"/>
                                      </p:to>
                                    </p:set>
                                    <p:anim calcmode="lin" valueType="num">
                                      <p:cBhvr>
                                        <p:cTn id="95" dur="500" fill="hold"/>
                                        <p:tgtEl>
                                          <p:spTgt spid="1029"/>
                                        </p:tgtEl>
                                        <p:attrNameLst>
                                          <p:attrName>ppt_w</p:attrName>
                                        </p:attrNameLst>
                                      </p:cBhvr>
                                      <p:tavLst>
                                        <p:tav tm="0">
                                          <p:val>
                                            <p:fltVal val="0"/>
                                          </p:val>
                                        </p:tav>
                                        <p:tav tm="100000">
                                          <p:val>
                                            <p:strVal val="#ppt_w"/>
                                          </p:val>
                                        </p:tav>
                                      </p:tavLst>
                                    </p:anim>
                                    <p:anim calcmode="lin" valueType="num">
                                      <p:cBhvr>
                                        <p:cTn id="96" dur="500" fill="hold"/>
                                        <p:tgtEl>
                                          <p:spTgt spid="1029"/>
                                        </p:tgtEl>
                                        <p:attrNameLst>
                                          <p:attrName>ppt_h</p:attrName>
                                        </p:attrNameLst>
                                      </p:cBhvr>
                                      <p:tavLst>
                                        <p:tav tm="0">
                                          <p:val>
                                            <p:fltVal val="0"/>
                                          </p:val>
                                        </p:tav>
                                        <p:tav tm="100000">
                                          <p:val>
                                            <p:strVal val="#ppt_h"/>
                                          </p:val>
                                        </p:tav>
                                      </p:tavLst>
                                    </p:anim>
                                    <p:animEffect transition="in" filter="fade">
                                      <p:cBhvr>
                                        <p:cTn id="97" dur="500"/>
                                        <p:tgtEl>
                                          <p:spTgt spid="102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1035"/>
                                        </p:tgtEl>
                                        <p:attrNameLst>
                                          <p:attrName>style.visibility</p:attrName>
                                        </p:attrNameLst>
                                      </p:cBhvr>
                                      <p:to>
                                        <p:strVal val="visible"/>
                                      </p:to>
                                    </p:set>
                                    <p:animEffect transition="in" filter="wipe(down)">
                                      <p:cBhvr>
                                        <p:cTn id="102" dur="500"/>
                                        <p:tgtEl>
                                          <p:spTgt spid="1035"/>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033"/>
                                        </p:tgtEl>
                                        <p:attrNameLst>
                                          <p:attrName>style.visibility</p:attrName>
                                        </p:attrNameLst>
                                      </p:cBhvr>
                                      <p:to>
                                        <p:strVal val="visible"/>
                                      </p:to>
                                    </p:set>
                                    <p:animEffect transition="in" filter="wipe(down)">
                                      <p:cBhvr>
                                        <p:cTn id="105"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animBg="1"/>
      <p:bldP spid="45" grpId="0" animBg="1"/>
      <p:bldP spid="53" grpId="0" animBg="1"/>
      <p:bldP spid="54" grpId="0" animBg="1"/>
      <p:bldP spid="55" grpId="0" animBg="1"/>
      <p:bldP spid="56" grpId="0" animBg="1"/>
      <p:bldP spid="1024" grpId="0"/>
      <p:bldP spid="1025" grpId="0"/>
      <p:bldP spid="1027" grpId="0" animBg="1"/>
      <p:bldP spid="1028" grpId="0"/>
      <p:bldP spid="1029" grpId="0" animBg="1"/>
      <p:bldP spid="1030" grpId="0" animBg="1"/>
      <p:bldP spid="10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GENERICHE  E  PARALLELE  NEL  PRIMO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5" y="442341"/>
            <a:ext cx="3060001" cy="1352237"/>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Passaggio 2</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300672" y="551165"/>
            <a:ext cx="87800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generiche </a:t>
            </a:r>
            <a:r>
              <a:rPr lang="it-IT" dirty="0">
                <a:solidFill>
                  <a:srgbClr val="C00000"/>
                </a:solidFill>
                <a:latin typeface="Comic Sans MS" panose="030F0702030302020204" pitchFamily="66" charset="0"/>
              </a:rPr>
              <a:t>parallele</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 collocate nel primo diedro </a:t>
            </a:r>
          </a:p>
        </p:txBody>
      </p:sp>
      <p:sp>
        <p:nvSpPr>
          <p:cNvPr id="1042" name="CasellaDiTesto 1041">
            <a:extLst>
              <a:ext uri="{FF2B5EF4-FFF2-40B4-BE49-F238E27FC236}">
                <a16:creationId xmlns:a16="http://schemas.microsoft.com/office/drawing/2014/main" id="{D2426DB6-3957-CF2B-8825-A9AE24D47A7B}"/>
              </a:ext>
            </a:extLst>
          </p:cNvPr>
          <p:cNvSpPr txBox="1"/>
          <p:nvPr/>
        </p:nvSpPr>
        <p:spPr>
          <a:xfrm>
            <a:off x="95115" y="1783326"/>
            <a:ext cx="3096000" cy="3139321"/>
          </a:xfrm>
          <a:prstGeom prst="rect">
            <a:avLst/>
          </a:prstGeom>
          <a:noFill/>
        </p:spPr>
        <p:txBody>
          <a:bodyPr wrap="square" rtlCol="0">
            <a:spAutoFit/>
          </a:bodyPr>
          <a:lstStyle/>
          <a:p>
            <a:pPr algn="ct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Definite le tracce delle due rette, collegando</a:t>
            </a:r>
          </a:p>
          <a:p>
            <a:pPr algn="ctr"/>
            <a:r>
              <a:rPr lang="it-IT"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(T</a:t>
            </a:r>
            <a:r>
              <a:rPr lang="it-IT" baseline="-25000"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1</a:t>
            </a:r>
            <a:r>
              <a:rPr lang="it-IT"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r +T</a:t>
            </a:r>
            <a:r>
              <a:rPr lang="it-IT" baseline="-25000"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1</a:t>
            </a:r>
            <a:r>
              <a:rPr lang="it-IT"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s) </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t>
            </a:r>
            <a:r>
              <a:rPr lang="it-IT"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 </a:t>
            </a:r>
            <a:r>
              <a:rPr lang="it-IT"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baseline="-25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 </a:t>
            </a:r>
          </a:p>
          <a:p>
            <a:pPr algn="ct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si ottiene il segmento di retta relativo alla traccia del piano </a:t>
            </a:r>
            <a:r>
              <a:rPr lang="it-IT"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 </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su </a:t>
            </a:r>
            <a:r>
              <a:rPr lang="it-IT"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p</a:t>
            </a:r>
            <a:r>
              <a:rPr lang="it-IT"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collegando</a:t>
            </a:r>
          </a:p>
          <a:p>
            <a:pPr algn="ct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r>
              <a:rPr lang="it-IT"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(T</a:t>
            </a:r>
            <a:r>
              <a:rPr lang="it-IT" baseline="-25000"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2</a:t>
            </a:r>
            <a:r>
              <a:rPr lang="it-IT"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r +T</a:t>
            </a:r>
            <a:r>
              <a:rPr lang="it-IT" baseline="-25000"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2</a:t>
            </a:r>
            <a:r>
              <a:rPr lang="it-IT"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s) </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t>
            </a:r>
            <a:r>
              <a:rPr lang="it-IT"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rPr>
              <a:t> </a:t>
            </a:r>
            <a:r>
              <a:rPr lang="it-IT"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baseline="-25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2</a:t>
            </a:r>
            <a:r>
              <a:rPr lang="it-IT"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p>
          <a:p>
            <a:pPr algn="ct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si ottiene il segmento di retta relativo alla traccia del piano </a:t>
            </a:r>
            <a:r>
              <a:rPr lang="it-IT"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su </a:t>
            </a:r>
            <a:r>
              <a:rPr lang="it-IT"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p</a:t>
            </a:r>
            <a:r>
              <a:rPr lang="it-IT"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2</a:t>
            </a:r>
            <a:endParaRPr lang="it-IT" dirty="0">
              <a:solidFill>
                <a:srgbClr val="C00000"/>
              </a:solidFill>
              <a:latin typeface="Comic Sans MS" panose="030F0702030302020204" pitchFamily="66" charset="0"/>
            </a:endParaRPr>
          </a:p>
        </p:txBody>
      </p:sp>
      <p:grpSp>
        <p:nvGrpSpPr>
          <p:cNvPr id="31" name="Gruppo 30">
            <a:extLst>
              <a:ext uri="{FF2B5EF4-FFF2-40B4-BE49-F238E27FC236}">
                <a16:creationId xmlns:a16="http://schemas.microsoft.com/office/drawing/2014/main" id="{7D0666E0-A481-0E35-92AF-950D54BB354B}"/>
              </a:ext>
            </a:extLst>
          </p:cNvPr>
          <p:cNvGrpSpPr/>
          <p:nvPr/>
        </p:nvGrpSpPr>
        <p:grpSpPr>
          <a:xfrm>
            <a:off x="3274608" y="1340750"/>
            <a:ext cx="8820153" cy="5399085"/>
            <a:chOff x="3274608" y="1347386"/>
            <a:chExt cx="8820153" cy="5399085"/>
          </a:xfrm>
        </p:grpSpPr>
        <p:sp>
          <p:nvSpPr>
            <p:cNvPr id="6" name="AutoShape 4">
              <a:extLst>
                <a:ext uri="{FF2B5EF4-FFF2-40B4-BE49-F238E27FC236}">
                  <a16:creationId xmlns:a16="http://schemas.microsoft.com/office/drawing/2014/main" id="{D3528ADF-844D-AB16-B313-BCBEEE3B19AB}"/>
                </a:ext>
              </a:extLst>
            </p:cNvPr>
            <p:cNvSpPr>
              <a:spLocks noChangeAspect="1" noChangeArrowheads="1" noTextEdit="1"/>
            </p:cNvSpPr>
            <p:nvPr/>
          </p:nvSpPr>
          <p:spPr bwMode="auto">
            <a:xfrm>
              <a:off x="3274608" y="1347386"/>
              <a:ext cx="8820153" cy="539908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 name="Rectangle 6">
              <a:extLst>
                <a:ext uri="{FF2B5EF4-FFF2-40B4-BE49-F238E27FC236}">
                  <a16:creationId xmlns:a16="http://schemas.microsoft.com/office/drawing/2014/main" id="{5C697984-72F5-9EE2-3A19-68A0F8C0C8DD}"/>
                </a:ext>
              </a:extLst>
            </p:cNvPr>
            <p:cNvSpPr>
              <a:spLocks noChangeArrowheads="1"/>
            </p:cNvSpPr>
            <p:nvPr/>
          </p:nvSpPr>
          <p:spPr bwMode="auto">
            <a:xfrm>
              <a:off x="3301596" y="1414702"/>
              <a:ext cx="8758240" cy="5289548"/>
            </a:xfrm>
            <a:prstGeom prst="rect">
              <a:avLst/>
            </a:prstGeom>
            <a:solidFill>
              <a:schemeClr val="accent4">
                <a:lumMod val="20000"/>
                <a:lumOff val="8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 name="Rectangle 7">
              <a:extLst>
                <a:ext uri="{FF2B5EF4-FFF2-40B4-BE49-F238E27FC236}">
                  <a16:creationId xmlns:a16="http://schemas.microsoft.com/office/drawing/2014/main" id="{9BE0A398-5339-8430-DF55-64F4A0EA9302}"/>
                </a:ext>
              </a:extLst>
            </p:cNvPr>
            <p:cNvSpPr>
              <a:spLocks noChangeArrowheads="1"/>
            </p:cNvSpPr>
            <p:nvPr/>
          </p:nvSpPr>
          <p:spPr bwMode="auto">
            <a:xfrm>
              <a:off x="3515908" y="4693834"/>
              <a:ext cx="171450" cy="2762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C00000"/>
                  </a:solidFill>
                  <a:effectLst/>
                  <a:latin typeface="Comic Sans MS" panose="030F0702030302020204" pitchFamily="66" charset="0"/>
                </a:rPr>
                <a:t>lt</a:t>
              </a:r>
              <a:endParaRPr kumimoji="0" lang="it-IT" altLang="it-IT" sz="1800" b="0" i="0" u="none" strike="noStrike" cap="none" normalizeH="0" baseline="0" dirty="0">
                <a:ln>
                  <a:noFill/>
                </a:ln>
                <a:solidFill>
                  <a:srgbClr val="C00000"/>
                </a:solidFill>
                <a:effectLst/>
              </a:endParaRPr>
            </a:p>
          </p:txBody>
        </p:sp>
        <p:sp>
          <p:nvSpPr>
            <p:cNvPr id="10" name="Rectangle 8">
              <a:extLst>
                <a:ext uri="{FF2B5EF4-FFF2-40B4-BE49-F238E27FC236}">
                  <a16:creationId xmlns:a16="http://schemas.microsoft.com/office/drawing/2014/main" id="{752D1B16-0F74-B80F-CA08-B1DE34799F31}"/>
                </a:ext>
              </a:extLst>
            </p:cNvPr>
            <p:cNvSpPr>
              <a:spLocks noChangeArrowheads="1"/>
            </p:cNvSpPr>
            <p:nvPr/>
          </p:nvSpPr>
          <p:spPr bwMode="auto">
            <a:xfrm>
              <a:off x="4447771" y="1460098"/>
              <a:ext cx="6932988" cy="21544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C00000"/>
                  </a:solidFill>
                  <a:effectLst/>
                  <a:latin typeface="Comic Sans MS" panose="030F0702030302020204" pitchFamily="66" charset="0"/>
                </a:rPr>
                <a:t>Siano assegnate le proiezioni delle due rette generiche r(r', r") ed </a:t>
              </a:r>
              <a:r>
                <a:rPr kumimoji="0" lang="it-IT" altLang="it-IT" sz="1400" b="0" i="0" u="none" strike="noStrike" cap="none" normalizeH="0" baseline="0" dirty="0">
                  <a:ln>
                    <a:noFill/>
                  </a:ln>
                  <a:solidFill>
                    <a:srgbClr val="002060"/>
                  </a:solidFill>
                  <a:effectLst/>
                  <a:latin typeface="Comic Sans MS" panose="030F0702030302020204" pitchFamily="66" charset="0"/>
                </a:rPr>
                <a:t>s(s',s"</a:t>
              </a:r>
              <a:r>
                <a:rPr kumimoji="0" lang="it-IT" altLang="it-IT" sz="1400" b="0" i="0" u="none" strike="noStrike" cap="none" normalizeH="0" baseline="0" dirty="0">
                  <a:ln>
                    <a:noFill/>
                  </a:ln>
                  <a:solidFill>
                    <a:srgbClr val="C00000"/>
                  </a:solidFill>
                  <a:effectLst/>
                  <a:latin typeface="Comic Sans MS" panose="030F0702030302020204" pitchFamily="66" charset="0"/>
                </a:rPr>
                <a:t>) parallele</a:t>
              </a:r>
              <a:endParaRPr kumimoji="0" lang="it-IT" altLang="it-IT" sz="1400" b="0" i="0" u="none" strike="noStrike" cap="none" normalizeH="0" baseline="0" dirty="0">
                <a:ln>
                  <a:noFill/>
                </a:ln>
                <a:solidFill>
                  <a:srgbClr val="C00000"/>
                </a:solidFill>
                <a:effectLst/>
              </a:endParaRPr>
            </a:p>
          </p:txBody>
        </p:sp>
        <p:sp>
          <p:nvSpPr>
            <p:cNvPr id="11" name="Line 9">
              <a:extLst>
                <a:ext uri="{FF2B5EF4-FFF2-40B4-BE49-F238E27FC236}">
                  <a16:creationId xmlns:a16="http://schemas.microsoft.com/office/drawing/2014/main" id="{2279288A-2C39-C61A-E3A8-BB34AD847440}"/>
                </a:ext>
              </a:extLst>
            </p:cNvPr>
            <p:cNvSpPr>
              <a:spLocks noChangeShapeType="1"/>
            </p:cNvSpPr>
            <p:nvPr/>
          </p:nvSpPr>
          <p:spPr bwMode="auto">
            <a:xfrm>
              <a:off x="3371446" y="4962122"/>
              <a:ext cx="8664578" cy="0"/>
            </a:xfrm>
            <a:prstGeom prst="line">
              <a:avLst/>
            </a:prstGeom>
            <a:solidFill>
              <a:schemeClr val="accent4">
                <a:lumMod val="20000"/>
                <a:lumOff val="8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2" name="Line 10">
              <a:extLst>
                <a:ext uri="{FF2B5EF4-FFF2-40B4-BE49-F238E27FC236}">
                  <a16:creationId xmlns:a16="http://schemas.microsoft.com/office/drawing/2014/main" id="{E14C76FA-DC7C-FF67-7B2A-5CC14A7E0E46}"/>
                </a:ext>
              </a:extLst>
            </p:cNvPr>
            <p:cNvSpPr>
              <a:spLocks noChangeShapeType="1"/>
            </p:cNvSpPr>
            <p:nvPr/>
          </p:nvSpPr>
          <p:spPr bwMode="auto">
            <a:xfrm flipH="1">
              <a:off x="3301596" y="2768198"/>
              <a:ext cx="8758240" cy="0"/>
            </a:xfrm>
            <a:prstGeom prst="line">
              <a:avLst/>
            </a:prstGeom>
            <a:solidFill>
              <a:schemeClr val="accent4">
                <a:lumMod val="20000"/>
                <a:lumOff val="8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3" name="Line 11">
              <a:extLst>
                <a:ext uri="{FF2B5EF4-FFF2-40B4-BE49-F238E27FC236}">
                  <a16:creationId xmlns:a16="http://schemas.microsoft.com/office/drawing/2014/main" id="{5CD83913-3453-5E92-6442-B292CF6DB979}"/>
                </a:ext>
              </a:extLst>
            </p:cNvPr>
            <p:cNvSpPr>
              <a:spLocks noChangeShapeType="1"/>
            </p:cNvSpPr>
            <p:nvPr/>
          </p:nvSpPr>
          <p:spPr bwMode="auto">
            <a:xfrm>
              <a:off x="3301596" y="3131735"/>
              <a:ext cx="3730626" cy="2573336"/>
            </a:xfrm>
            <a:prstGeom prst="line">
              <a:avLst/>
            </a:prstGeom>
            <a:solidFill>
              <a:schemeClr val="accent4">
                <a:lumMod val="20000"/>
                <a:lumOff val="80000"/>
              </a:schemeClr>
            </a:solid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4" name="Line 12">
              <a:extLst>
                <a:ext uri="{FF2B5EF4-FFF2-40B4-BE49-F238E27FC236}">
                  <a16:creationId xmlns:a16="http://schemas.microsoft.com/office/drawing/2014/main" id="{C70533EC-D6C6-E8CF-5F5C-5B4164511921}"/>
                </a:ext>
              </a:extLst>
            </p:cNvPr>
            <p:cNvSpPr>
              <a:spLocks noChangeShapeType="1"/>
            </p:cNvSpPr>
            <p:nvPr/>
          </p:nvSpPr>
          <p:spPr bwMode="auto">
            <a:xfrm flipV="1">
              <a:off x="4222346" y="4962122"/>
              <a:ext cx="2809876" cy="1749424"/>
            </a:xfrm>
            <a:prstGeom prst="line">
              <a:avLst/>
            </a:prstGeom>
            <a:solidFill>
              <a:schemeClr val="accent4">
                <a:lumMod val="20000"/>
                <a:lumOff val="80000"/>
              </a:schemeClr>
            </a:solid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Line 13">
              <a:extLst>
                <a:ext uri="{FF2B5EF4-FFF2-40B4-BE49-F238E27FC236}">
                  <a16:creationId xmlns:a16="http://schemas.microsoft.com/office/drawing/2014/main" id="{94F8FEEA-B221-6AED-0A42-D76035865383}"/>
                </a:ext>
              </a:extLst>
            </p:cNvPr>
            <p:cNvSpPr>
              <a:spLocks noChangeShapeType="1"/>
            </p:cNvSpPr>
            <p:nvPr/>
          </p:nvSpPr>
          <p:spPr bwMode="auto">
            <a:xfrm>
              <a:off x="8048222" y="2768198"/>
              <a:ext cx="3194051" cy="2203449"/>
            </a:xfrm>
            <a:prstGeom prst="line">
              <a:avLst/>
            </a:prstGeom>
            <a:solidFill>
              <a:schemeClr val="accent4">
                <a:lumMod val="20000"/>
                <a:lumOff val="80000"/>
              </a:schemeClr>
            </a:solidFill>
            <a:ln w="0">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Line 14">
              <a:extLst>
                <a:ext uri="{FF2B5EF4-FFF2-40B4-BE49-F238E27FC236}">
                  <a16:creationId xmlns:a16="http://schemas.microsoft.com/office/drawing/2014/main" id="{3AC258D2-2B59-E684-F064-7E12E6FA02F1}"/>
                </a:ext>
              </a:extLst>
            </p:cNvPr>
            <p:cNvSpPr>
              <a:spLocks noChangeShapeType="1"/>
            </p:cNvSpPr>
            <p:nvPr/>
          </p:nvSpPr>
          <p:spPr bwMode="auto">
            <a:xfrm flipV="1">
              <a:off x="6522634" y="3771497"/>
              <a:ext cx="4719639" cy="2940049"/>
            </a:xfrm>
            <a:prstGeom prst="line">
              <a:avLst/>
            </a:prstGeom>
            <a:solidFill>
              <a:schemeClr val="accent4">
                <a:lumMod val="20000"/>
                <a:lumOff val="80000"/>
              </a:schemeClr>
            </a:solidFill>
            <a:ln w="0">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Rectangle 15">
              <a:extLst>
                <a:ext uri="{FF2B5EF4-FFF2-40B4-BE49-F238E27FC236}">
                  <a16:creationId xmlns:a16="http://schemas.microsoft.com/office/drawing/2014/main" id="{499329AA-E4E2-F960-70E2-B9F644CA4724}"/>
                </a:ext>
              </a:extLst>
            </p:cNvPr>
            <p:cNvSpPr>
              <a:spLocks noChangeArrowheads="1"/>
            </p:cNvSpPr>
            <p:nvPr/>
          </p:nvSpPr>
          <p:spPr bwMode="auto">
            <a:xfrm>
              <a:off x="4049308" y="3371448"/>
              <a:ext cx="207963" cy="2762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C00000"/>
                  </a:solidFill>
                  <a:effectLst/>
                  <a:latin typeface="Comic Sans MS" panose="030F0702030302020204" pitchFamily="66" charset="0"/>
                </a:rPr>
                <a:t>r"</a:t>
              </a:r>
              <a:endParaRPr kumimoji="0" lang="it-IT" altLang="it-IT" sz="1800" b="0" i="0" u="none" strike="noStrike" cap="none" normalizeH="0" baseline="0" dirty="0">
                <a:ln>
                  <a:noFill/>
                </a:ln>
                <a:solidFill>
                  <a:srgbClr val="C00000"/>
                </a:solidFill>
                <a:effectLst/>
              </a:endParaRPr>
            </a:p>
          </p:txBody>
        </p:sp>
        <p:sp>
          <p:nvSpPr>
            <p:cNvPr id="18" name="Rectangle 16">
              <a:extLst>
                <a:ext uri="{FF2B5EF4-FFF2-40B4-BE49-F238E27FC236}">
                  <a16:creationId xmlns:a16="http://schemas.microsoft.com/office/drawing/2014/main" id="{27E291AF-E7FE-AC33-16B4-DE9962A72DC5}"/>
                </a:ext>
              </a:extLst>
            </p:cNvPr>
            <p:cNvSpPr>
              <a:spLocks noChangeArrowheads="1"/>
            </p:cNvSpPr>
            <p:nvPr/>
          </p:nvSpPr>
          <p:spPr bwMode="auto">
            <a:xfrm>
              <a:off x="5219296" y="6122584"/>
              <a:ext cx="200025" cy="2762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C00000"/>
                  </a:solidFill>
                  <a:effectLst/>
                  <a:latin typeface="Comic Sans MS" panose="030F0702030302020204" pitchFamily="66" charset="0"/>
                </a:rPr>
                <a:t>r'</a:t>
              </a:r>
              <a:endParaRPr kumimoji="0" lang="it-IT" altLang="it-IT" sz="1800" b="0" i="0" u="none" strike="noStrike" cap="none" normalizeH="0" baseline="0" dirty="0">
                <a:ln>
                  <a:noFill/>
                </a:ln>
                <a:solidFill>
                  <a:srgbClr val="C00000"/>
                </a:solidFill>
                <a:effectLst/>
              </a:endParaRPr>
            </a:p>
          </p:txBody>
        </p:sp>
        <p:sp>
          <p:nvSpPr>
            <p:cNvPr id="19" name="Rectangle 17">
              <a:extLst>
                <a:ext uri="{FF2B5EF4-FFF2-40B4-BE49-F238E27FC236}">
                  <a16:creationId xmlns:a16="http://schemas.microsoft.com/office/drawing/2014/main" id="{BA2C065E-0117-F1A1-FD49-4C1CEF2FD221}"/>
                </a:ext>
              </a:extLst>
            </p:cNvPr>
            <p:cNvSpPr>
              <a:spLocks noChangeArrowheads="1"/>
            </p:cNvSpPr>
            <p:nvPr/>
          </p:nvSpPr>
          <p:spPr bwMode="auto">
            <a:xfrm>
              <a:off x="8573685" y="2849160"/>
              <a:ext cx="307975" cy="252412"/>
            </a:xfrm>
            <a:prstGeom prst="rect">
              <a:avLst/>
            </a:prstGeom>
            <a:solidFill>
              <a:schemeClr val="accent4">
                <a:lumMod val="20000"/>
                <a:lumOff val="80000"/>
              </a:schemeClr>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omic Sans MS" panose="030F0702030302020204" pitchFamily="66" charset="0"/>
                </a:rPr>
                <a:t>s"</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0" name="Rectangle 18">
              <a:extLst>
                <a:ext uri="{FF2B5EF4-FFF2-40B4-BE49-F238E27FC236}">
                  <a16:creationId xmlns:a16="http://schemas.microsoft.com/office/drawing/2014/main" id="{D55B3649-6DA4-C385-C630-331BEE59341D}"/>
                </a:ext>
              </a:extLst>
            </p:cNvPr>
            <p:cNvSpPr>
              <a:spLocks noChangeArrowheads="1"/>
            </p:cNvSpPr>
            <p:nvPr/>
          </p:nvSpPr>
          <p:spPr bwMode="auto">
            <a:xfrm>
              <a:off x="8267297" y="5665384"/>
              <a:ext cx="215900" cy="252412"/>
            </a:xfrm>
            <a:prstGeom prst="rect">
              <a:avLst/>
            </a:prstGeom>
            <a:solidFill>
              <a:schemeClr val="accent4">
                <a:lumMod val="20000"/>
                <a:lumOff val="80000"/>
              </a:schemeClr>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000000"/>
                  </a:solidFill>
                  <a:effectLst/>
                  <a:latin typeface="Comic Sans MS" panose="030F0702030302020204" pitchFamily="66" charset="0"/>
                </a:rPr>
                <a:t>s'</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1" name="Line 19">
              <a:extLst>
                <a:ext uri="{FF2B5EF4-FFF2-40B4-BE49-F238E27FC236}">
                  <a16:creationId xmlns:a16="http://schemas.microsoft.com/office/drawing/2014/main" id="{2C379323-2AEF-702F-0A5E-E89A5DFC7AF5}"/>
                </a:ext>
              </a:extLst>
            </p:cNvPr>
            <p:cNvSpPr>
              <a:spLocks noChangeShapeType="1"/>
            </p:cNvSpPr>
            <p:nvPr/>
          </p:nvSpPr>
          <p:spPr bwMode="auto">
            <a:xfrm flipV="1">
              <a:off x="9332510" y="3654022"/>
              <a:ext cx="0" cy="1308099"/>
            </a:xfrm>
            <a:prstGeom prst="line">
              <a:avLst/>
            </a:prstGeom>
            <a:solidFill>
              <a:schemeClr val="accent4">
                <a:lumMod val="20000"/>
                <a:lumOff val="80000"/>
              </a:schemeClr>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Line 20">
              <a:extLst>
                <a:ext uri="{FF2B5EF4-FFF2-40B4-BE49-F238E27FC236}">
                  <a16:creationId xmlns:a16="http://schemas.microsoft.com/office/drawing/2014/main" id="{3C28BB7E-8974-215F-5707-7F51DE5BA80D}"/>
                </a:ext>
              </a:extLst>
            </p:cNvPr>
            <p:cNvSpPr>
              <a:spLocks noChangeShapeType="1"/>
            </p:cNvSpPr>
            <p:nvPr/>
          </p:nvSpPr>
          <p:spPr bwMode="auto">
            <a:xfrm>
              <a:off x="7032222" y="4962122"/>
              <a:ext cx="0" cy="742950"/>
            </a:xfrm>
            <a:prstGeom prst="line">
              <a:avLst/>
            </a:prstGeom>
            <a:solidFill>
              <a:schemeClr val="accent4">
                <a:lumMod val="20000"/>
                <a:lumOff val="80000"/>
              </a:schemeClr>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 name="Line 21">
              <a:extLst>
                <a:ext uri="{FF2B5EF4-FFF2-40B4-BE49-F238E27FC236}">
                  <a16:creationId xmlns:a16="http://schemas.microsoft.com/office/drawing/2014/main" id="{6906416D-B397-BE0D-54E9-D8575F7DA436}"/>
                </a:ext>
              </a:extLst>
            </p:cNvPr>
            <p:cNvSpPr>
              <a:spLocks noChangeShapeType="1"/>
            </p:cNvSpPr>
            <p:nvPr/>
          </p:nvSpPr>
          <p:spPr bwMode="auto">
            <a:xfrm>
              <a:off x="5955896" y="4962122"/>
              <a:ext cx="0" cy="669925"/>
            </a:xfrm>
            <a:prstGeom prst="line">
              <a:avLst/>
            </a:prstGeom>
            <a:solidFill>
              <a:schemeClr val="accent4">
                <a:lumMod val="20000"/>
                <a:lumOff val="80000"/>
              </a:schemeClr>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5" name="Line 23">
              <a:extLst>
                <a:ext uri="{FF2B5EF4-FFF2-40B4-BE49-F238E27FC236}">
                  <a16:creationId xmlns:a16="http://schemas.microsoft.com/office/drawing/2014/main" id="{F4540F16-91C9-3D33-462D-782D4BBF87B6}"/>
                </a:ext>
              </a:extLst>
            </p:cNvPr>
            <p:cNvSpPr>
              <a:spLocks noChangeShapeType="1"/>
            </p:cNvSpPr>
            <p:nvPr/>
          </p:nvSpPr>
          <p:spPr bwMode="auto">
            <a:xfrm flipV="1">
              <a:off x="11227986" y="3779435"/>
              <a:ext cx="0" cy="1182687"/>
            </a:xfrm>
            <a:prstGeom prst="line">
              <a:avLst/>
            </a:prstGeom>
            <a:solidFill>
              <a:schemeClr val="accent4">
                <a:lumMod val="20000"/>
                <a:lumOff val="80000"/>
              </a:schemeClr>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6" name="Rectangle 24">
              <a:extLst>
                <a:ext uri="{FF2B5EF4-FFF2-40B4-BE49-F238E27FC236}">
                  <a16:creationId xmlns:a16="http://schemas.microsoft.com/office/drawing/2014/main" id="{A3FCACC9-85AB-E355-56D5-2B36257DC501}"/>
                </a:ext>
              </a:extLst>
            </p:cNvPr>
            <p:cNvSpPr>
              <a:spLocks noChangeArrowheads="1"/>
            </p:cNvSpPr>
            <p:nvPr/>
          </p:nvSpPr>
          <p:spPr bwMode="auto">
            <a:xfrm>
              <a:off x="3360333" y="1748865"/>
              <a:ext cx="612775" cy="2159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i="0" u="none" strike="noStrike" cap="none" normalizeH="0" baseline="0" dirty="0">
                  <a:ln>
                    <a:noFill/>
                  </a:ln>
                  <a:solidFill>
                    <a:srgbClr val="0000FF"/>
                  </a:solidFill>
                  <a:effectLst/>
                  <a:latin typeface="Comic Sans MS" panose="030F0702030302020204" pitchFamily="66" charset="0"/>
                </a:rPr>
                <a:t>Passo1</a:t>
              </a:r>
              <a:endParaRPr kumimoji="0" lang="it-IT" altLang="it-IT" sz="1400" i="0" u="none" strike="noStrike" cap="none" normalizeH="0" baseline="0" dirty="0">
                <a:ln>
                  <a:noFill/>
                </a:ln>
                <a:solidFill>
                  <a:schemeClr val="tx1"/>
                </a:solidFill>
                <a:effectLst/>
              </a:endParaRPr>
            </a:p>
          </p:txBody>
        </p:sp>
        <p:sp>
          <p:nvSpPr>
            <p:cNvPr id="27" name="Rectangle 25">
              <a:extLst>
                <a:ext uri="{FF2B5EF4-FFF2-40B4-BE49-F238E27FC236}">
                  <a16:creationId xmlns:a16="http://schemas.microsoft.com/office/drawing/2014/main" id="{AEB5523A-0C03-9936-F77E-AFF73F275C2F}"/>
                </a:ext>
              </a:extLst>
            </p:cNvPr>
            <p:cNvSpPr>
              <a:spLocks noChangeArrowheads="1"/>
            </p:cNvSpPr>
            <p:nvPr/>
          </p:nvSpPr>
          <p:spPr bwMode="auto">
            <a:xfrm>
              <a:off x="3935008" y="1747277"/>
              <a:ext cx="8101015" cy="2159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Comic Sans MS" panose="030F0702030302020204" pitchFamily="66" charset="0"/>
                </a:rPr>
                <a:t>- Partendo dai piedi delle tracce si definiscono le tracce delle due rette (T</a:t>
              </a:r>
              <a:r>
                <a:rPr kumimoji="0" lang="it-IT" altLang="it-IT" sz="1400" b="0" i="0" u="none" strike="noStrike" cap="none" normalizeH="0" baseline="-25000" dirty="0">
                  <a:ln>
                    <a:noFill/>
                  </a:ln>
                  <a:solidFill>
                    <a:srgbClr val="0000FF"/>
                  </a:solidFill>
                  <a:effectLst/>
                  <a:latin typeface="Comic Sans MS" panose="030F0702030302020204" pitchFamily="66" charset="0"/>
                </a:rPr>
                <a:t>1</a:t>
              </a:r>
              <a:r>
                <a:rPr kumimoji="0" lang="it-IT" altLang="it-IT" sz="1400" b="0" i="0" u="none" strike="noStrike" cap="none" normalizeH="0" baseline="0" dirty="0">
                  <a:ln>
                    <a:noFill/>
                  </a:ln>
                  <a:solidFill>
                    <a:srgbClr val="0000FF"/>
                  </a:solidFill>
                  <a:effectLst/>
                  <a:latin typeface="Comic Sans MS" panose="030F0702030302020204" pitchFamily="66" charset="0"/>
                </a:rPr>
                <a:t>r;T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r) e (T</a:t>
              </a:r>
              <a:r>
                <a:rPr kumimoji="0" lang="it-IT" altLang="it-IT" sz="1400" b="0" i="0" u="none" strike="noStrike" cap="none" normalizeH="0" baseline="-25000" dirty="0">
                  <a:ln>
                    <a:noFill/>
                  </a:ln>
                  <a:solidFill>
                    <a:srgbClr val="0000FF"/>
                  </a:solidFill>
                  <a:effectLst/>
                  <a:latin typeface="Comic Sans MS" panose="030F0702030302020204" pitchFamily="66" charset="0"/>
                </a:rPr>
                <a:t>1</a:t>
              </a:r>
              <a:r>
                <a:rPr kumimoji="0" lang="it-IT" altLang="it-IT" sz="1400" b="0" i="0" u="none" strike="noStrike" cap="none" normalizeH="0" baseline="0" dirty="0">
                  <a:ln>
                    <a:noFill/>
                  </a:ln>
                  <a:solidFill>
                    <a:srgbClr val="0000FF"/>
                  </a:solidFill>
                  <a:effectLst/>
                  <a:latin typeface="Comic Sans MS" panose="030F0702030302020204" pitchFamily="66" charset="0"/>
                </a:rPr>
                <a:t>s;T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s)</a:t>
              </a:r>
              <a:endParaRPr kumimoji="0" lang="it-IT" altLang="it-IT" sz="1400" b="0" i="0" u="none" strike="noStrike" cap="none" normalizeH="0" baseline="0" dirty="0">
                <a:ln>
                  <a:noFill/>
                </a:ln>
                <a:solidFill>
                  <a:schemeClr val="tx1"/>
                </a:solidFill>
                <a:effectLst/>
              </a:endParaRPr>
            </a:p>
          </p:txBody>
        </p:sp>
        <p:sp>
          <p:nvSpPr>
            <p:cNvPr id="46" name="Rectangle 27">
              <a:extLst>
                <a:ext uri="{FF2B5EF4-FFF2-40B4-BE49-F238E27FC236}">
                  <a16:creationId xmlns:a16="http://schemas.microsoft.com/office/drawing/2014/main" id="{8979A575-4E11-D4D5-9F75-DF837BE45A83}"/>
                </a:ext>
              </a:extLst>
            </p:cNvPr>
            <p:cNvSpPr>
              <a:spLocks noChangeArrowheads="1"/>
            </p:cNvSpPr>
            <p:nvPr/>
          </p:nvSpPr>
          <p:spPr bwMode="auto">
            <a:xfrm>
              <a:off x="7094134" y="5647922"/>
              <a:ext cx="255588" cy="2159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9" name="Rectangle 28">
              <a:extLst>
                <a:ext uri="{FF2B5EF4-FFF2-40B4-BE49-F238E27FC236}">
                  <a16:creationId xmlns:a16="http://schemas.microsoft.com/office/drawing/2014/main" id="{17A20B4B-FE94-D851-A685-9B0A4683E8E2}"/>
                </a:ext>
              </a:extLst>
            </p:cNvPr>
            <p:cNvSpPr>
              <a:spLocks noChangeArrowheads="1"/>
            </p:cNvSpPr>
            <p:nvPr/>
          </p:nvSpPr>
          <p:spPr bwMode="auto">
            <a:xfrm>
              <a:off x="7252884" y="5697134"/>
              <a:ext cx="179388" cy="179387"/>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FF"/>
                  </a:solidFill>
                  <a:effectLst/>
                  <a:latin typeface="Comic Sans MS" panose="030F0702030302020204" pitchFamily="66" charset="0"/>
                </a:rPr>
                <a:t>2r</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26" name="Rectangle 29">
              <a:extLst>
                <a:ext uri="{FF2B5EF4-FFF2-40B4-BE49-F238E27FC236}">
                  <a16:creationId xmlns:a16="http://schemas.microsoft.com/office/drawing/2014/main" id="{8122C642-62CE-EFC4-8388-47FC2ECA7BF0}"/>
                </a:ext>
              </a:extLst>
            </p:cNvPr>
            <p:cNvSpPr>
              <a:spLocks noChangeArrowheads="1"/>
            </p:cNvSpPr>
            <p:nvPr/>
          </p:nvSpPr>
          <p:spPr bwMode="auto">
            <a:xfrm>
              <a:off x="9353148" y="3402817"/>
              <a:ext cx="255588" cy="252412"/>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31" name="Rectangle 30">
              <a:extLst>
                <a:ext uri="{FF2B5EF4-FFF2-40B4-BE49-F238E27FC236}">
                  <a16:creationId xmlns:a16="http://schemas.microsoft.com/office/drawing/2014/main" id="{BC9BDA98-5AC2-3908-7485-2CBF34F582D7}"/>
                </a:ext>
              </a:extLst>
            </p:cNvPr>
            <p:cNvSpPr>
              <a:spLocks noChangeArrowheads="1"/>
            </p:cNvSpPr>
            <p:nvPr/>
          </p:nvSpPr>
          <p:spPr bwMode="auto">
            <a:xfrm>
              <a:off x="9485789" y="3447215"/>
              <a:ext cx="215900" cy="179387"/>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FF"/>
                  </a:solidFill>
                  <a:effectLst/>
                  <a:latin typeface="Comic Sans MS" panose="030F0702030302020204" pitchFamily="66" charset="0"/>
                </a:rPr>
                <a:t>2s</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34" name="Rectangle 31">
              <a:extLst>
                <a:ext uri="{FF2B5EF4-FFF2-40B4-BE49-F238E27FC236}">
                  <a16:creationId xmlns:a16="http://schemas.microsoft.com/office/drawing/2014/main" id="{D99A8760-E45B-CFAE-604D-7DF3A060F6ED}"/>
                </a:ext>
              </a:extLst>
            </p:cNvPr>
            <p:cNvSpPr>
              <a:spLocks noChangeArrowheads="1"/>
            </p:cNvSpPr>
            <p:nvPr/>
          </p:nvSpPr>
          <p:spPr bwMode="auto">
            <a:xfrm>
              <a:off x="11275611" y="3558772"/>
              <a:ext cx="255588" cy="2159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36" name="Rectangle 32">
              <a:extLst>
                <a:ext uri="{FF2B5EF4-FFF2-40B4-BE49-F238E27FC236}">
                  <a16:creationId xmlns:a16="http://schemas.microsoft.com/office/drawing/2014/main" id="{63099E59-0940-D5E2-02F0-F678245CB57C}"/>
                </a:ext>
              </a:extLst>
            </p:cNvPr>
            <p:cNvSpPr>
              <a:spLocks noChangeArrowheads="1"/>
            </p:cNvSpPr>
            <p:nvPr/>
          </p:nvSpPr>
          <p:spPr bwMode="auto">
            <a:xfrm>
              <a:off x="11434361" y="3620685"/>
              <a:ext cx="179388" cy="179387"/>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FF"/>
                  </a:solidFill>
                  <a:effectLst/>
                  <a:latin typeface="Comic Sans MS" panose="030F0702030302020204" pitchFamily="66" charset="0"/>
                </a:rPr>
                <a:t>1s</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7CB8F5C5-A3BC-79AE-7126-01D035834AA5}"/>
                </a:ext>
              </a:extLst>
            </p:cNvPr>
            <p:cNvSpPr>
              <a:spLocks noChangeArrowheads="1"/>
            </p:cNvSpPr>
            <p:nvPr/>
          </p:nvSpPr>
          <p:spPr bwMode="auto">
            <a:xfrm>
              <a:off x="5557325" y="5389780"/>
              <a:ext cx="255588" cy="2159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0" name="Rectangle 28">
              <a:extLst>
                <a:ext uri="{FF2B5EF4-FFF2-40B4-BE49-F238E27FC236}">
                  <a16:creationId xmlns:a16="http://schemas.microsoft.com/office/drawing/2014/main" id="{EDA6783F-FC39-16C9-9B36-FDB12BE6EA1E}"/>
                </a:ext>
              </a:extLst>
            </p:cNvPr>
            <p:cNvSpPr>
              <a:spLocks noChangeArrowheads="1"/>
            </p:cNvSpPr>
            <p:nvPr/>
          </p:nvSpPr>
          <p:spPr bwMode="auto">
            <a:xfrm>
              <a:off x="5716075" y="5451692"/>
              <a:ext cx="155492" cy="20005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FF"/>
                  </a:solidFill>
                  <a:effectLst/>
                  <a:latin typeface="Comic Sans MS" panose="030F0702030302020204" pitchFamily="66" charset="0"/>
                </a:rPr>
                <a:t>1r</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sp>
        <p:nvSpPr>
          <p:cNvPr id="33" name="CasellaDiTesto 32">
            <a:extLst>
              <a:ext uri="{FF2B5EF4-FFF2-40B4-BE49-F238E27FC236}">
                <a16:creationId xmlns:a16="http://schemas.microsoft.com/office/drawing/2014/main" id="{94FCC148-E477-AB87-8671-B0054C22B8A4}"/>
              </a:ext>
            </a:extLst>
          </p:cNvPr>
          <p:cNvSpPr txBox="1"/>
          <p:nvPr/>
        </p:nvSpPr>
        <p:spPr>
          <a:xfrm>
            <a:off x="29893" y="4869660"/>
            <a:ext cx="3240000" cy="1661993"/>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In questo modo si determinano le direzioni delle due tracce del piano che, per essere tali, devono intersecare la lt nel medesimo punto (</a:t>
            </a:r>
            <a:r>
              <a:rPr lang="it-IT" sz="1700" b="1"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punto unito alla lt</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t>
            </a:r>
            <a:endParaRPr lang="it-IT" sz="1700" dirty="0"/>
          </a:p>
        </p:txBody>
      </p:sp>
      <p:cxnSp>
        <p:nvCxnSpPr>
          <p:cNvPr id="41" name="Connettore a gomito 40">
            <a:extLst>
              <a:ext uri="{FF2B5EF4-FFF2-40B4-BE49-F238E27FC236}">
                <a16:creationId xmlns:a16="http://schemas.microsoft.com/office/drawing/2014/main" id="{85EBB7F9-ED2C-EE70-FB6E-B8F3AA09546F}"/>
              </a:ext>
            </a:extLst>
          </p:cNvPr>
          <p:cNvCxnSpPr>
            <a:cxnSpLocks/>
          </p:cNvCxnSpPr>
          <p:nvPr/>
        </p:nvCxnSpPr>
        <p:spPr>
          <a:xfrm flipV="1">
            <a:off x="1075766" y="5195267"/>
            <a:ext cx="6766486" cy="1301753"/>
          </a:xfrm>
          <a:prstGeom prst="bentConnector3">
            <a:avLst>
              <a:gd name="adj1" fmla="val 99972"/>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7" name="Ovale 46">
            <a:extLst>
              <a:ext uri="{FF2B5EF4-FFF2-40B4-BE49-F238E27FC236}">
                <a16:creationId xmlns:a16="http://schemas.microsoft.com/office/drawing/2014/main" id="{A3374E81-961C-5E4C-75D6-B85A8DCB5EC0}"/>
              </a:ext>
            </a:extLst>
          </p:cNvPr>
          <p:cNvSpPr/>
          <p:nvPr/>
        </p:nvSpPr>
        <p:spPr>
          <a:xfrm>
            <a:off x="7552234" y="4640108"/>
            <a:ext cx="576000" cy="576000"/>
          </a:xfrm>
          <a:prstGeom prst="ellipse">
            <a:avLst/>
          </a:prstGeom>
          <a:solidFill>
            <a:srgbClr val="FF0000">
              <a:alpha val="20000"/>
            </a:srgbClr>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29" name="Gruppo 28">
            <a:extLst>
              <a:ext uri="{FF2B5EF4-FFF2-40B4-BE49-F238E27FC236}">
                <a16:creationId xmlns:a16="http://schemas.microsoft.com/office/drawing/2014/main" id="{F8223666-95CF-DD80-EBBB-FF12CF7ECCD8}"/>
              </a:ext>
            </a:extLst>
          </p:cNvPr>
          <p:cNvGrpSpPr/>
          <p:nvPr/>
        </p:nvGrpSpPr>
        <p:grpSpPr>
          <a:xfrm>
            <a:off x="3342871" y="1996695"/>
            <a:ext cx="8568682" cy="430212"/>
            <a:chOff x="3360333" y="1853798"/>
            <a:chExt cx="8568682" cy="430212"/>
          </a:xfrm>
        </p:grpSpPr>
        <p:sp>
          <p:nvSpPr>
            <p:cNvPr id="1037" name="Rectangle 33">
              <a:extLst>
                <a:ext uri="{FF2B5EF4-FFF2-40B4-BE49-F238E27FC236}">
                  <a16:creationId xmlns:a16="http://schemas.microsoft.com/office/drawing/2014/main" id="{9290A674-E583-A8A7-5016-77C41362E077}"/>
                </a:ext>
              </a:extLst>
            </p:cNvPr>
            <p:cNvSpPr>
              <a:spLocks noChangeArrowheads="1"/>
            </p:cNvSpPr>
            <p:nvPr/>
          </p:nvSpPr>
          <p:spPr bwMode="auto">
            <a:xfrm>
              <a:off x="3360333" y="1855386"/>
              <a:ext cx="564257" cy="21544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i="0" u="none" strike="noStrike" cap="none" normalizeH="0" baseline="0" dirty="0">
                  <a:ln>
                    <a:noFill/>
                  </a:ln>
                  <a:solidFill>
                    <a:srgbClr val="FF0000"/>
                  </a:solidFill>
                  <a:effectLst/>
                  <a:latin typeface="Comic Sans MS" panose="030F0702030302020204" pitchFamily="66" charset="0"/>
                </a:rPr>
                <a:t>Passo2</a:t>
              </a:r>
              <a:endParaRPr kumimoji="0" lang="it-IT" altLang="it-IT" sz="1400" i="0" u="none" strike="noStrike" cap="none" normalizeH="0" baseline="0" dirty="0">
                <a:ln>
                  <a:noFill/>
                </a:ln>
                <a:solidFill>
                  <a:schemeClr val="tx1"/>
                </a:solidFill>
                <a:effectLst/>
              </a:endParaRPr>
            </a:p>
          </p:txBody>
        </p:sp>
        <p:sp>
          <p:nvSpPr>
            <p:cNvPr id="1038" name="Rectangle 34">
              <a:extLst>
                <a:ext uri="{FF2B5EF4-FFF2-40B4-BE49-F238E27FC236}">
                  <a16:creationId xmlns:a16="http://schemas.microsoft.com/office/drawing/2014/main" id="{048363E5-0F1B-335D-5DC7-47CD10BCB430}"/>
                </a:ext>
              </a:extLst>
            </p:cNvPr>
            <p:cNvSpPr>
              <a:spLocks noChangeArrowheads="1"/>
            </p:cNvSpPr>
            <p:nvPr/>
          </p:nvSpPr>
          <p:spPr bwMode="auto">
            <a:xfrm>
              <a:off x="3942300" y="1853798"/>
              <a:ext cx="7986715" cy="430212"/>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FF0000"/>
                  </a:solidFill>
                  <a:effectLst/>
                  <a:latin typeface="Comic Sans MS" panose="030F0702030302020204" pitchFamily="66" charset="0"/>
                </a:rPr>
                <a:t>- Collegando (somma) le prime due tracce </a:t>
              </a:r>
              <a:r>
                <a:rPr kumimoji="0" lang="it-IT" altLang="it-IT" sz="1400" b="0" i="0" u="none" strike="noStrike" cap="none" normalizeH="0" baseline="0" dirty="0">
                  <a:ln>
                    <a:noFill/>
                  </a:ln>
                  <a:solidFill>
                    <a:srgbClr val="0000FF"/>
                  </a:solidFill>
                  <a:effectLst/>
                  <a:latin typeface="Comic Sans MS" panose="030F0702030302020204" pitchFamily="66" charset="0"/>
                </a:rPr>
                <a:t>(T</a:t>
              </a:r>
              <a:r>
                <a:rPr kumimoji="0" lang="it-IT" altLang="it-IT" sz="1400" b="0" i="0" u="none" strike="noStrike" cap="none" normalizeH="0" baseline="-25000" dirty="0">
                  <a:ln>
                    <a:noFill/>
                  </a:ln>
                  <a:solidFill>
                    <a:srgbClr val="0000FF"/>
                  </a:solidFill>
                  <a:effectLst/>
                  <a:latin typeface="Comic Sans MS" panose="030F0702030302020204" pitchFamily="66" charset="0"/>
                </a:rPr>
                <a:t>1</a:t>
              </a:r>
              <a:r>
                <a:rPr kumimoji="0" lang="it-IT" altLang="it-IT" sz="1400" b="0" i="0" u="none" strike="noStrike" cap="none" normalizeH="0" baseline="0" dirty="0">
                  <a:ln>
                    <a:noFill/>
                  </a:ln>
                  <a:solidFill>
                    <a:srgbClr val="0000FF"/>
                  </a:solidFill>
                  <a:effectLst/>
                  <a:latin typeface="Comic Sans MS" panose="030F0702030302020204" pitchFamily="66" charset="0"/>
                </a:rPr>
                <a:t>r +T</a:t>
              </a:r>
              <a:r>
                <a:rPr kumimoji="0" lang="it-IT" altLang="it-IT" sz="1400" b="0" i="0" u="none" strike="noStrike" cap="none" normalizeH="0" baseline="-25000" dirty="0">
                  <a:ln>
                    <a:noFill/>
                  </a:ln>
                  <a:solidFill>
                    <a:srgbClr val="0000FF"/>
                  </a:solidFill>
                  <a:effectLst/>
                  <a:latin typeface="Comic Sans MS" panose="030F0702030302020204" pitchFamily="66" charset="0"/>
                </a:rPr>
                <a:t>1</a:t>
              </a:r>
              <a:r>
                <a:rPr kumimoji="0" lang="it-IT" altLang="it-IT" sz="1400" b="0" i="0" u="none" strike="noStrike" cap="none" normalizeH="0" baseline="0" dirty="0">
                  <a:ln>
                    <a:noFill/>
                  </a:ln>
                  <a:solidFill>
                    <a:srgbClr val="0000FF"/>
                  </a:solidFill>
                  <a:effectLst/>
                  <a:latin typeface="Comic Sans MS" panose="030F0702030302020204" pitchFamily="66" charset="0"/>
                </a:rPr>
                <a:t>s)</a:t>
              </a:r>
              <a:r>
                <a:rPr kumimoji="0" lang="it-IT" altLang="it-IT" sz="1400" b="0" i="0" u="none" strike="noStrike" cap="none" normalizeH="0" baseline="0" dirty="0">
                  <a:ln>
                    <a:noFill/>
                  </a:ln>
                  <a:solidFill>
                    <a:srgbClr val="C00000"/>
                  </a:solidFill>
                  <a:effectLst/>
                  <a:latin typeface="Comic Sans MS" panose="030F0702030302020204" pitchFamily="66" charset="0"/>
                </a:rPr>
                <a:t>=</a:t>
              </a:r>
              <a:r>
                <a:rPr kumimoji="0" lang="it-IT" altLang="it-IT" sz="1400" b="0" i="0" u="none" strike="noStrike" cap="none" normalizeH="0" baseline="0" dirty="0">
                  <a:ln>
                    <a:noFill/>
                  </a:ln>
                  <a:solidFill>
                    <a:srgbClr val="FF0000"/>
                  </a:solidFill>
                  <a:effectLst/>
                  <a:latin typeface="Comic Sans MS" panose="030F0702030302020204" pitchFamily="66" charset="0"/>
                </a:rPr>
                <a:t>t</a:t>
              </a:r>
              <a:r>
                <a:rPr kumimoji="0" lang="it-IT" altLang="it-IT" sz="1400" b="0" i="0" u="none" strike="noStrike" cap="none" normalizeH="0" baseline="-25000" dirty="0">
                  <a:ln>
                    <a:noFill/>
                  </a:ln>
                  <a:solidFill>
                    <a:srgbClr val="FF0000"/>
                  </a:solidFill>
                  <a:effectLst/>
                  <a:latin typeface="Comic Sans MS" panose="030F0702030302020204" pitchFamily="66" charset="0"/>
                </a:rPr>
                <a:t>1</a:t>
              </a:r>
              <a:r>
                <a:rPr kumimoji="0" lang="it-IT" altLang="it-IT" sz="1400" b="0" i="0" u="none" strike="noStrike" cap="none" normalizeH="0" baseline="0" dirty="0">
                  <a:ln>
                    <a:noFill/>
                  </a:ln>
                  <a:solidFill>
                    <a:srgbClr val="FF0000"/>
                  </a:solidFill>
                  <a:effectLst/>
                  <a:latin typeface="Symbol" panose="05050102010706020507" pitchFamily="18" charset="2"/>
                </a:rPr>
                <a:t>a</a:t>
              </a:r>
              <a:r>
                <a:rPr kumimoji="0" lang="it-IT" altLang="it-IT" sz="1400" b="0" i="0" u="none" strike="noStrike" cap="none" normalizeH="0" baseline="0" dirty="0">
                  <a:ln>
                    <a:noFill/>
                  </a:ln>
                  <a:solidFill>
                    <a:srgbClr val="FF0000"/>
                  </a:solidFill>
                  <a:effectLst/>
                  <a:latin typeface="Comic Sans MS" panose="030F0702030302020204" pitchFamily="66" charset="0"/>
                </a:rPr>
                <a:t> e le due seconde tracce </a:t>
              </a:r>
              <a:r>
                <a:rPr kumimoji="0" lang="it-IT" altLang="it-IT" sz="1400" b="0" i="0" u="none" strike="noStrike" cap="none" normalizeH="0" baseline="0" dirty="0">
                  <a:ln>
                    <a:noFill/>
                  </a:ln>
                  <a:solidFill>
                    <a:srgbClr val="0000FF"/>
                  </a:solidFill>
                  <a:effectLst/>
                  <a:latin typeface="Comic Sans MS" panose="030F0702030302020204" pitchFamily="66" charset="0"/>
                </a:rPr>
                <a:t>(T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r +T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s)</a:t>
              </a:r>
              <a:r>
                <a:rPr kumimoji="0" lang="it-IT" altLang="it-IT" sz="1400" b="0" i="0" u="none" strike="noStrike" cap="none" normalizeH="0" baseline="0" dirty="0">
                  <a:ln>
                    <a:noFill/>
                  </a:ln>
                  <a:solidFill>
                    <a:srgbClr val="C00000"/>
                  </a:solidFill>
                  <a:effectLst/>
                  <a:latin typeface="Comic Sans MS" panose="030F0702030302020204" pitchFamily="66" charset="0"/>
                </a:rPr>
                <a:t>=</a:t>
              </a:r>
              <a:r>
                <a:rPr kumimoji="0" lang="it-IT" altLang="it-IT" sz="1400" b="0" i="0" u="none" strike="noStrike" cap="none" normalizeH="0" baseline="0" dirty="0">
                  <a:ln>
                    <a:noFill/>
                  </a:ln>
                  <a:solidFill>
                    <a:srgbClr val="FF0000"/>
                  </a:solidFill>
                  <a:effectLst/>
                  <a:latin typeface="Comic Sans MS" panose="030F0702030302020204" pitchFamily="66" charset="0"/>
                </a:rPr>
                <a:t>t</a:t>
              </a:r>
              <a:r>
                <a:rPr kumimoji="0" lang="it-IT" altLang="it-IT" sz="1400" b="0" i="0" u="none" strike="noStrike" cap="none" normalizeH="0" baseline="-25000" dirty="0">
                  <a:ln>
                    <a:noFill/>
                  </a:ln>
                  <a:solidFill>
                    <a:srgbClr val="FF0000"/>
                  </a:solidFill>
                  <a:effectLst/>
                  <a:latin typeface="Comic Sans MS" panose="030F0702030302020204" pitchFamily="66" charset="0"/>
                </a:rPr>
                <a:t>2</a:t>
              </a:r>
              <a:r>
                <a:rPr kumimoji="0" lang="it-IT" altLang="it-IT" sz="1400" b="0" i="0" u="none" strike="noStrike" cap="none" normalizeH="0" baseline="0" dirty="0">
                  <a:ln>
                    <a:noFill/>
                  </a:ln>
                  <a:solidFill>
                    <a:srgbClr val="FF0000"/>
                  </a:solidFill>
                  <a:effectLst/>
                  <a:latin typeface="Symbol" panose="05050102010706020507" pitchFamily="18" charset="2"/>
                </a:rPr>
                <a:t>a</a:t>
              </a:r>
              <a:r>
                <a:rPr kumimoji="0" lang="it-IT" altLang="it-IT" sz="1400" b="0" i="0" u="none" strike="noStrike" cap="none" normalizeH="0" baseline="0" dirty="0">
                  <a:ln>
                    <a:noFill/>
                  </a:ln>
                  <a:solidFill>
                    <a:srgbClr val="FF0000"/>
                  </a:solidFill>
                  <a:effectLst/>
                  <a:latin typeface="Comic Sans MS" panose="030F0702030302020204" pitchFamily="66" charset="0"/>
                </a:rPr>
                <a:t> si ottengono due segmenti che costituiscono le tracce del piano </a:t>
              </a:r>
              <a:r>
                <a:rPr kumimoji="0" lang="it-IT" altLang="it-IT" sz="1400" b="0" i="0" u="none" strike="noStrike" cap="none" normalizeH="0" baseline="0" dirty="0">
                  <a:ln>
                    <a:noFill/>
                  </a:ln>
                  <a:solidFill>
                    <a:srgbClr val="FF0000"/>
                  </a:solidFill>
                  <a:effectLst/>
                  <a:latin typeface="Symbol" panose="05050102010706020507" pitchFamily="18" charset="2"/>
                </a:rPr>
                <a:t>a</a:t>
              </a:r>
              <a:endParaRPr kumimoji="0" lang="it-IT" altLang="it-IT" sz="1400" b="0" i="0" u="none" strike="noStrike" cap="none" normalizeH="0" baseline="0" dirty="0">
                <a:ln>
                  <a:noFill/>
                </a:ln>
                <a:solidFill>
                  <a:schemeClr val="tx1"/>
                </a:solidFill>
                <a:effectLst/>
                <a:latin typeface="Symbol" panose="05050102010706020507" pitchFamily="18" charset="2"/>
              </a:endParaRPr>
            </a:p>
          </p:txBody>
        </p:sp>
      </p:grpSp>
      <p:sp>
        <p:nvSpPr>
          <p:cNvPr id="24" name="Line 22">
            <a:extLst>
              <a:ext uri="{FF2B5EF4-FFF2-40B4-BE49-F238E27FC236}">
                <a16:creationId xmlns:a16="http://schemas.microsoft.com/office/drawing/2014/main" id="{5700D6CB-C842-4F49-8535-A79D0C15E41B}"/>
              </a:ext>
            </a:extLst>
          </p:cNvPr>
          <p:cNvSpPr>
            <a:spLocks noChangeShapeType="1"/>
          </p:cNvSpPr>
          <p:nvPr/>
        </p:nvSpPr>
        <p:spPr bwMode="auto">
          <a:xfrm flipV="1">
            <a:off x="7032222" y="3654022"/>
            <a:ext cx="2300288" cy="2051049"/>
          </a:xfrm>
          <a:prstGeom prst="line">
            <a:avLst/>
          </a:prstGeom>
          <a:solidFill>
            <a:schemeClr val="accent4">
              <a:lumMod val="20000"/>
              <a:lumOff val="80000"/>
            </a:schemeClr>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041" name="Line 37">
            <a:extLst>
              <a:ext uri="{FF2B5EF4-FFF2-40B4-BE49-F238E27FC236}">
                <a16:creationId xmlns:a16="http://schemas.microsoft.com/office/drawing/2014/main" id="{A91F509F-A102-04CD-15A4-D37CF183A263}"/>
              </a:ext>
            </a:extLst>
          </p:cNvPr>
          <p:cNvSpPr>
            <a:spLocks noChangeShapeType="1"/>
          </p:cNvSpPr>
          <p:nvPr/>
        </p:nvSpPr>
        <p:spPr bwMode="auto">
          <a:xfrm flipV="1">
            <a:off x="5955896" y="3779435"/>
            <a:ext cx="5272089" cy="1852612"/>
          </a:xfrm>
          <a:prstGeom prst="line">
            <a:avLst/>
          </a:prstGeom>
          <a:solidFill>
            <a:schemeClr val="accent4">
              <a:lumMod val="20000"/>
              <a:lumOff val="80000"/>
            </a:schemeClr>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cxnSp>
        <p:nvCxnSpPr>
          <p:cNvPr id="34" name="Connettore a gomito 33">
            <a:extLst>
              <a:ext uri="{FF2B5EF4-FFF2-40B4-BE49-F238E27FC236}">
                <a16:creationId xmlns:a16="http://schemas.microsoft.com/office/drawing/2014/main" id="{9FFBC369-9862-ED3F-6664-CFF65D14F4C0}"/>
              </a:ext>
            </a:extLst>
          </p:cNvPr>
          <p:cNvCxnSpPr>
            <a:cxnSpLocks/>
          </p:cNvCxnSpPr>
          <p:nvPr/>
        </p:nvCxnSpPr>
        <p:spPr>
          <a:xfrm>
            <a:off x="914400" y="2649590"/>
            <a:ext cx="8777829" cy="1661993"/>
          </a:xfrm>
          <a:prstGeom prst="bentConnector3">
            <a:avLst>
              <a:gd name="adj1" fmla="val 100066"/>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Connettore a gomito 37">
            <a:extLst>
              <a:ext uri="{FF2B5EF4-FFF2-40B4-BE49-F238E27FC236}">
                <a16:creationId xmlns:a16="http://schemas.microsoft.com/office/drawing/2014/main" id="{164A78B6-CD19-2D88-883E-9BEC633080F1}"/>
              </a:ext>
            </a:extLst>
          </p:cNvPr>
          <p:cNvCxnSpPr>
            <a:cxnSpLocks/>
          </p:cNvCxnSpPr>
          <p:nvPr/>
        </p:nvCxnSpPr>
        <p:spPr>
          <a:xfrm>
            <a:off x="860545" y="4021936"/>
            <a:ext cx="7491295" cy="484750"/>
          </a:xfrm>
          <a:prstGeom prst="bentConnector3">
            <a:avLst>
              <a:gd name="adj1" fmla="val 100070"/>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 name="Connettore diritto 2">
            <a:extLst>
              <a:ext uri="{FF2B5EF4-FFF2-40B4-BE49-F238E27FC236}">
                <a16:creationId xmlns:a16="http://schemas.microsoft.com/office/drawing/2014/main" id="{EC7D1CCC-4730-51CD-05C3-2681B7C7FF51}"/>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242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42"/>
                                        </p:tgtEl>
                                        <p:attrNameLst>
                                          <p:attrName>style.visibility</p:attrName>
                                        </p:attrNameLst>
                                      </p:cBhvr>
                                      <p:to>
                                        <p:strVal val="visible"/>
                                      </p:to>
                                    </p:set>
                                    <p:anim calcmode="lin" valueType="num">
                                      <p:cBhvr>
                                        <p:cTn id="26" dur="500" fill="hold"/>
                                        <p:tgtEl>
                                          <p:spTgt spid="1042"/>
                                        </p:tgtEl>
                                        <p:attrNameLst>
                                          <p:attrName>ppt_w</p:attrName>
                                        </p:attrNameLst>
                                      </p:cBhvr>
                                      <p:tavLst>
                                        <p:tav tm="0">
                                          <p:val>
                                            <p:fltVal val="0"/>
                                          </p:val>
                                        </p:tav>
                                        <p:tav tm="100000">
                                          <p:val>
                                            <p:strVal val="#ppt_w"/>
                                          </p:val>
                                        </p:tav>
                                      </p:tavLst>
                                    </p:anim>
                                    <p:anim calcmode="lin" valueType="num">
                                      <p:cBhvr>
                                        <p:cTn id="27" dur="500" fill="hold"/>
                                        <p:tgtEl>
                                          <p:spTgt spid="1042"/>
                                        </p:tgtEl>
                                        <p:attrNameLst>
                                          <p:attrName>ppt_h</p:attrName>
                                        </p:attrNameLst>
                                      </p:cBhvr>
                                      <p:tavLst>
                                        <p:tav tm="0">
                                          <p:val>
                                            <p:fltVal val="0"/>
                                          </p:val>
                                        </p:tav>
                                        <p:tav tm="100000">
                                          <p:val>
                                            <p:strVal val="#ppt_h"/>
                                          </p:val>
                                        </p:tav>
                                      </p:tavLst>
                                    </p:anim>
                                    <p:animEffect transition="in" filter="fade">
                                      <p:cBhvr>
                                        <p:cTn id="28" dur="500"/>
                                        <p:tgtEl>
                                          <p:spTgt spid="10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41"/>
                                        </p:tgtEl>
                                        <p:attrNameLst>
                                          <p:attrName>style.visibility</p:attrName>
                                        </p:attrNameLst>
                                      </p:cBhvr>
                                      <p:to>
                                        <p:strVal val="visible"/>
                                      </p:to>
                                    </p:set>
                                    <p:animEffect transition="in" filter="wipe(down)">
                                      <p:cBhvr>
                                        <p:cTn id="33" dur="500"/>
                                        <p:tgtEl>
                                          <p:spTgt spid="1041"/>
                                        </p:tgtEl>
                                      </p:cBhvr>
                                    </p:animEffect>
                                  </p:childTnLst>
                                </p:cTn>
                              </p:par>
                              <p:par>
                                <p:cTn id="34" presetID="22" presetClass="entr" presetSubtype="1"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up)">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par>
                                <p:cTn id="42" presetID="22" presetClass="entr" presetSubtype="1"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42" grpId="0"/>
      <p:bldP spid="33" grpId="0"/>
      <p:bldP spid="47" grpId="0" animBg="1"/>
      <p:bldP spid="24" grpId="0" animBg="1"/>
      <p:bldP spid="10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GENERICHE  E  PARALLELE  NEL  PRIMO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5" y="442341"/>
            <a:ext cx="3060001" cy="1352237"/>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Passaggio 3</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300672" y="551165"/>
            <a:ext cx="87800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generiche </a:t>
            </a:r>
            <a:r>
              <a:rPr lang="it-IT" dirty="0">
                <a:solidFill>
                  <a:srgbClr val="C00000"/>
                </a:solidFill>
                <a:latin typeface="Comic Sans MS" panose="030F0702030302020204" pitchFamily="66" charset="0"/>
              </a:rPr>
              <a:t>parallele</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 collocate nel primo diedro </a:t>
            </a:r>
          </a:p>
        </p:txBody>
      </p:sp>
      <p:grpSp>
        <p:nvGrpSpPr>
          <p:cNvPr id="33" name="Gruppo 32">
            <a:extLst>
              <a:ext uri="{FF2B5EF4-FFF2-40B4-BE49-F238E27FC236}">
                <a16:creationId xmlns:a16="http://schemas.microsoft.com/office/drawing/2014/main" id="{C71950B6-A256-4C7A-93DF-7130123270FD}"/>
              </a:ext>
            </a:extLst>
          </p:cNvPr>
          <p:cNvGrpSpPr/>
          <p:nvPr/>
        </p:nvGrpSpPr>
        <p:grpSpPr>
          <a:xfrm>
            <a:off x="3260539" y="1347386"/>
            <a:ext cx="8820153" cy="5399085"/>
            <a:chOff x="3260539" y="1347386"/>
            <a:chExt cx="8820153" cy="5399085"/>
          </a:xfrm>
        </p:grpSpPr>
        <p:grpSp>
          <p:nvGrpSpPr>
            <p:cNvPr id="3" name="Group 5">
              <a:extLst>
                <a:ext uri="{FF2B5EF4-FFF2-40B4-BE49-F238E27FC236}">
                  <a16:creationId xmlns:a16="http://schemas.microsoft.com/office/drawing/2014/main" id="{82445B69-97D3-BEBA-24EF-1D786826C74E}"/>
                </a:ext>
              </a:extLst>
            </p:cNvPr>
            <p:cNvGrpSpPr>
              <a:grpSpLocks noChangeAspect="1"/>
            </p:cNvGrpSpPr>
            <p:nvPr/>
          </p:nvGrpSpPr>
          <p:grpSpPr bwMode="auto">
            <a:xfrm>
              <a:off x="3260539" y="1347386"/>
              <a:ext cx="8820153" cy="5399085"/>
              <a:chOff x="2054" y="849"/>
              <a:chExt cx="5556" cy="3401"/>
            </a:xfrm>
            <a:solidFill>
              <a:schemeClr val="accent4">
                <a:lumMod val="20000"/>
                <a:lumOff val="80000"/>
              </a:schemeClr>
            </a:solidFill>
          </p:grpSpPr>
          <p:sp>
            <p:nvSpPr>
              <p:cNvPr id="6" name="AutoShape 4">
                <a:extLst>
                  <a:ext uri="{FF2B5EF4-FFF2-40B4-BE49-F238E27FC236}">
                    <a16:creationId xmlns:a16="http://schemas.microsoft.com/office/drawing/2014/main" id="{D3528ADF-844D-AB16-B313-BCBEEE3B19AB}"/>
                  </a:ext>
                </a:extLst>
              </p:cNvPr>
              <p:cNvSpPr>
                <a:spLocks noChangeAspect="1" noChangeArrowheads="1" noTextEdit="1"/>
              </p:cNvSpPr>
              <p:nvPr/>
            </p:nvSpPr>
            <p:spPr bwMode="auto">
              <a:xfrm>
                <a:off x="2054" y="849"/>
                <a:ext cx="5556" cy="34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 name="Rectangle 6">
                <a:extLst>
                  <a:ext uri="{FF2B5EF4-FFF2-40B4-BE49-F238E27FC236}">
                    <a16:creationId xmlns:a16="http://schemas.microsoft.com/office/drawing/2014/main" id="{5C697984-72F5-9EE2-3A19-68A0F8C0C8DD}"/>
                  </a:ext>
                </a:extLst>
              </p:cNvPr>
              <p:cNvSpPr>
                <a:spLocks noChangeArrowheads="1"/>
              </p:cNvSpPr>
              <p:nvPr/>
            </p:nvSpPr>
            <p:spPr bwMode="auto">
              <a:xfrm>
                <a:off x="2071" y="896"/>
                <a:ext cx="5517" cy="3332"/>
              </a:xfrm>
              <a:prstGeom prst="rect">
                <a:avLst/>
              </a:prstGeom>
              <a:grp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 name="Rectangle 7">
                <a:extLst>
                  <a:ext uri="{FF2B5EF4-FFF2-40B4-BE49-F238E27FC236}">
                    <a16:creationId xmlns:a16="http://schemas.microsoft.com/office/drawing/2014/main" id="{9BE0A398-5339-8430-DF55-64F4A0EA9302}"/>
                  </a:ext>
                </a:extLst>
              </p:cNvPr>
              <p:cNvSpPr>
                <a:spLocks noChangeArrowheads="1"/>
              </p:cNvSpPr>
              <p:nvPr/>
            </p:nvSpPr>
            <p:spPr bwMode="auto">
              <a:xfrm>
                <a:off x="2206" y="2957"/>
                <a:ext cx="108"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i="0" u="none" strike="noStrike" cap="none" normalizeH="0" baseline="0" dirty="0">
                    <a:ln>
                      <a:noFill/>
                    </a:ln>
                    <a:solidFill>
                      <a:srgbClr val="C00000"/>
                    </a:solidFill>
                    <a:effectLst/>
                    <a:latin typeface="Comic Sans MS" panose="030F0702030302020204" pitchFamily="66" charset="0"/>
                  </a:rPr>
                  <a:t>lt</a:t>
                </a:r>
                <a:endParaRPr kumimoji="0" lang="it-IT" altLang="it-IT" sz="1800" i="0" u="none" strike="noStrike" cap="none" normalizeH="0" baseline="0" dirty="0">
                  <a:ln>
                    <a:noFill/>
                  </a:ln>
                  <a:solidFill>
                    <a:srgbClr val="C00000"/>
                  </a:solidFill>
                  <a:effectLst/>
                </a:endParaRPr>
              </a:p>
            </p:txBody>
          </p:sp>
          <p:sp>
            <p:nvSpPr>
              <p:cNvPr id="10" name="Rectangle 8">
                <a:extLst>
                  <a:ext uri="{FF2B5EF4-FFF2-40B4-BE49-F238E27FC236}">
                    <a16:creationId xmlns:a16="http://schemas.microsoft.com/office/drawing/2014/main" id="{752D1B16-0F74-B80F-CA08-B1DE34799F31}"/>
                  </a:ext>
                </a:extLst>
              </p:cNvPr>
              <p:cNvSpPr>
                <a:spLocks noChangeArrowheads="1"/>
              </p:cNvSpPr>
              <p:nvPr/>
            </p:nvSpPr>
            <p:spPr bwMode="auto">
              <a:xfrm>
                <a:off x="2799" y="920"/>
                <a:ext cx="4367"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i="0" u="none" strike="noStrike" cap="none" normalizeH="0" baseline="0" dirty="0">
                    <a:ln>
                      <a:noFill/>
                    </a:ln>
                    <a:solidFill>
                      <a:srgbClr val="C00000"/>
                    </a:solidFill>
                    <a:effectLst/>
                    <a:latin typeface="Comic Sans MS" panose="030F0702030302020204" pitchFamily="66" charset="0"/>
                  </a:rPr>
                  <a:t>Siano assegnate le proiezioni delle due rette generiche r(r', r") ed s(s',s") parallele</a:t>
                </a:r>
                <a:endParaRPr kumimoji="0" lang="it-IT" altLang="it-IT" sz="1400" i="0" u="none" strike="noStrike" cap="none" normalizeH="0" baseline="0" dirty="0">
                  <a:ln>
                    <a:noFill/>
                  </a:ln>
                  <a:solidFill>
                    <a:srgbClr val="C00000"/>
                  </a:solidFill>
                  <a:effectLst/>
                </a:endParaRPr>
              </a:p>
            </p:txBody>
          </p:sp>
          <p:sp>
            <p:nvSpPr>
              <p:cNvPr id="11" name="Line 9">
                <a:extLst>
                  <a:ext uri="{FF2B5EF4-FFF2-40B4-BE49-F238E27FC236}">
                    <a16:creationId xmlns:a16="http://schemas.microsoft.com/office/drawing/2014/main" id="{2279288A-2C39-C61A-E3A8-BB34AD847440}"/>
                  </a:ext>
                </a:extLst>
              </p:cNvPr>
              <p:cNvSpPr>
                <a:spLocks noChangeShapeType="1"/>
              </p:cNvSpPr>
              <p:nvPr/>
            </p:nvSpPr>
            <p:spPr bwMode="auto">
              <a:xfrm>
                <a:off x="2115" y="3126"/>
                <a:ext cx="5458"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2" name="Line 10">
                <a:extLst>
                  <a:ext uri="{FF2B5EF4-FFF2-40B4-BE49-F238E27FC236}">
                    <a16:creationId xmlns:a16="http://schemas.microsoft.com/office/drawing/2014/main" id="{E14C76FA-DC7C-FF67-7B2A-5CC14A7E0E46}"/>
                  </a:ext>
                </a:extLst>
              </p:cNvPr>
              <p:cNvSpPr>
                <a:spLocks noChangeShapeType="1"/>
              </p:cNvSpPr>
              <p:nvPr/>
            </p:nvSpPr>
            <p:spPr bwMode="auto">
              <a:xfrm flipH="1">
                <a:off x="2071" y="1744"/>
                <a:ext cx="5517"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3" name="Line 11">
                <a:extLst>
                  <a:ext uri="{FF2B5EF4-FFF2-40B4-BE49-F238E27FC236}">
                    <a16:creationId xmlns:a16="http://schemas.microsoft.com/office/drawing/2014/main" id="{5CD83913-3453-5E92-6442-B292CF6DB979}"/>
                  </a:ext>
                </a:extLst>
              </p:cNvPr>
              <p:cNvSpPr>
                <a:spLocks noChangeShapeType="1"/>
              </p:cNvSpPr>
              <p:nvPr/>
            </p:nvSpPr>
            <p:spPr bwMode="auto">
              <a:xfrm>
                <a:off x="2071" y="1973"/>
                <a:ext cx="2350" cy="1621"/>
              </a:xfrm>
              <a:prstGeom prst="line">
                <a:avLst/>
              </a:prstGeom>
              <a:grp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4" name="Line 12">
                <a:extLst>
                  <a:ext uri="{FF2B5EF4-FFF2-40B4-BE49-F238E27FC236}">
                    <a16:creationId xmlns:a16="http://schemas.microsoft.com/office/drawing/2014/main" id="{C70533EC-D6C6-E8CF-5F5C-5B4164511921}"/>
                  </a:ext>
                </a:extLst>
              </p:cNvPr>
              <p:cNvSpPr>
                <a:spLocks noChangeShapeType="1"/>
              </p:cNvSpPr>
              <p:nvPr/>
            </p:nvSpPr>
            <p:spPr bwMode="auto">
              <a:xfrm flipV="1">
                <a:off x="2651" y="3126"/>
                <a:ext cx="1770" cy="1102"/>
              </a:xfrm>
              <a:prstGeom prst="line">
                <a:avLst/>
              </a:prstGeom>
              <a:grp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Line 13">
                <a:extLst>
                  <a:ext uri="{FF2B5EF4-FFF2-40B4-BE49-F238E27FC236}">
                    <a16:creationId xmlns:a16="http://schemas.microsoft.com/office/drawing/2014/main" id="{94F8FEEA-B221-6AED-0A42-D76035865383}"/>
                  </a:ext>
                </a:extLst>
              </p:cNvPr>
              <p:cNvSpPr>
                <a:spLocks noChangeShapeType="1"/>
              </p:cNvSpPr>
              <p:nvPr/>
            </p:nvSpPr>
            <p:spPr bwMode="auto">
              <a:xfrm>
                <a:off x="5061" y="1744"/>
                <a:ext cx="2012" cy="1388"/>
              </a:xfrm>
              <a:prstGeom prst="line">
                <a:avLst/>
              </a:prstGeom>
              <a:grpFill/>
              <a:ln w="0">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Line 14">
                <a:extLst>
                  <a:ext uri="{FF2B5EF4-FFF2-40B4-BE49-F238E27FC236}">
                    <a16:creationId xmlns:a16="http://schemas.microsoft.com/office/drawing/2014/main" id="{3AC258D2-2B59-E684-F064-7E12E6FA02F1}"/>
                  </a:ext>
                </a:extLst>
              </p:cNvPr>
              <p:cNvSpPr>
                <a:spLocks noChangeShapeType="1"/>
              </p:cNvSpPr>
              <p:nvPr/>
            </p:nvSpPr>
            <p:spPr bwMode="auto">
              <a:xfrm flipV="1">
                <a:off x="4100" y="2376"/>
                <a:ext cx="2973" cy="1852"/>
              </a:xfrm>
              <a:prstGeom prst="line">
                <a:avLst/>
              </a:prstGeom>
              <a:grpFill/>
              <a:ln w="0">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Rectangle 15">
                <a:extLst>
                  <a:ext uri="{FF2B5EF4-FFF2-40B4-BE49-F238E27FC236}">
                    <a16:creationId xmlns:a16="http://schemas.microsoft.com/office/drawing/2014/main" id="{499329AA-E4E2-F960-70E2-B9F644CA4724}"/>
                  </a:ext>
                </a:extLst>
              </p:cNvPr>
              <p:cNvSpPr>
                <a:spLocks noChangeArrowheads="1"/>
              </p:cNvSpPr>
              <p:nvPr/>
            </p:nvSpPr>
            <p:spPr bwMode="auto">
              <a:xfrm>
                <a:off x="2542" y="2124"/>
                <a:ext cx="131"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i="0" u="none" strike="noStrike" cap="none" normalizeH="0" baseline="0" dirty="0">
                    <a:ln>
                      <a:noFill/>
                    </a:ln>
                    <a:solidFill>
                      <a:srgbClr val="C00000"/>
                    </a:solidFill>
                    <a:effectLst/>
                    <a:latin typeface="Comic Sans MS" panose="030F0702030302020204" pitchFamily="66" charset="0"/>
                  </a:rPr>
                  <a:t>r"</a:t>
                </a:r>
                <a:endParaRPr kumimoji="0" lang="it-IT" altLang="it-IT" sz="1800" i="0" u="none" strike="noStrike" cap="none" normalizeH="0" baseline="0" dirty="0">
                  <a:ln>
                    <a:noFill/>
                  </a:ln>
                  <a:solidFill>
                    <a:srgbClr val="C00000"/>
                  </a:solidFill>
                  <a:effectLst/>
                </a:endParaRPr>
              </a:p>
            </p:txBody>
          </p:sp>
          <p:sp>
            <p:nvSpPr>
              <p:cNvPr id="18" name="Rectangle 16">
                <a:extLst>
                  <a:ext uri="{FF2B5EF4-FFF2-40B4-BE49-F238E27FC236}">
                    <a16:creationId xmlns:a16="http://schemas.microsoft.com/office/drawing/2014/main" id="{27E291AF-E7FE-AC33-16B4-DE9962A72DC5}"/>
                  </a:ext>
                </a:extLst>
              </p:cNvPr>
              <p:cNvSpPr>
                <a:spLocks noChangeArrowheads="1"/>
              </p:cNvSpPr>
              <p:nvPr/>
            </p:nvSpPr>
            <p:spPr bwMode="auto">
              <a:xfrm>
                <a:off x="3279" y="3857"/>
                <a:ext cx="126"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i="0" u="none" strike="noStrike" cap="none" normalizeH="0" baseline="0" dirty="0">
                    <a:ln>
                      <a:noFill/>
                    </a:ln>
                    <a:solidFill>
                      <a:srgbClr val="C00000"/>
                    </a:solidFill>
                    <a:effectLst/>
                    <a:latin typeface="Comic Sans MS" panose="030F0702030302020204" pitchFamily="66" charset="0"/>
                  </a:rPr>
                  <a:t>r'</a:t>
                </a:r>
                <a:endParaRPr kumimoji="0" lang="it-IT" altLang="it-IT" sz="1800" i="0" u="none" strike="noStrike" cap="none" normalizeH="0" baseline="0" dirty="0">
                  <a:ln>
                    <a:noFill/>
                  </a:ln>
                  <a:solidFill>
                    <a:srgbClr val="C00000"/>
                  </a:solidFill>
                  <a:effectLst/>
                </a:endParaRPr>
              </a:p>
            </p:txBody>
          </p:sp>
          <p:sp>
            <p:nvSpPr>
              <p:cNvPr id="19" name="Rectangle 17">
                <a:extLst>
                  <a:ext uri="{FF2B5EF4-FFF2-40B4-BE49-F238E27FC236}">
                    <a16:creationId xmlns:a16="http://schemas.microsoft.com/office/drawing/2014/main" id="{BA2C065E-0117-F1A1-FD49-4C1CEF2FD221}"/>
                  </a:ext>
                </a:extLst>
              </p:cNvPr>
              <p:cNvSpPr>
                <a:spLocks noChangeArrowheads="1"/>
              </p:cNvSpPr>
              <p:nvPr/>
            </p:nvSpPr>
            <p:spPr bwMode="auto">
              <a:xfrm>
                <a:off x="5392" y="1795"/>
                <a:ext cx="132" cy="174"/>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i="0" u="none" strike="noStrike" cap="none" normalizeH="0" baseline="0" dirty="0">
                    <a:ln>
                      <a:noFill/>
                    </a:ln>
                    <a:solidFill>
                      <a:srgbClr val="000000"/>
                    </a:solidFill>
                    <a:effectLst/>
                    <a:latin typeface="Comic Sans MS" panose="030F0702030302020204" pitchFamily="66" charset="0"/>
                  </a:rPr>
                  <a:t>s"</a:t>
                </a:r>
                <a:endParaRPr kumimoji="0" lang="it-IT" altLang="it-IT" sz="1800" i="0" u="none" strike="noStrike" cap="none" normalizeH="0" baseline="0" dirty="0">
                  <a:ln>
                    <a:noFill/>
                  </a:ln>
                  <a:solidFill>
                    <a:schemeClr val="tx1"/>
                  </a:solidFill>
                  <a:effectLst/>
                </a:endParaRPr>
              </a:p>
            </p:txBody>
          </p:sp>
          <p:sp>
            <p:nvSpPr>
              <p:cNvPr id="20" name="Rectangle 18">
                <a:extLst>
                  <a:ext uri="{FF2B5EF4-FFF2-40B4-BE49-F238E27FC236}">
                    <a16:creationId xmlns:a16="http://schemas.microsoft.com/office/drawing/2014/main" id="{D55B3649-6DA4-C385-C630-331BEE59341D}"/>
                  </a:ext>
                </a:extLst>
              </p:cNvPr>
              <p:cNvSpPr>
                <a:spLocks noChangeArrowheads="1"/>
              </p:cNvSpPr>
              <p:nvPr/>
            </p:nvSpPr>
            <p:spPr bwMode="auto">
              <a:xfrm>
                <a:off x="5199" y="3569"/>
                <a:ext cx="127" cy="174"/>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i="0" u="none" strike="noStrike" cap="none" normalizeH="0" baseline="0">
                    <a:ln>
                      <a:noFill/>
                    </a:ln>
                    <a:solidFill>
                      <a:srgbClr val="000000"/>
                    </a:solidFill>
                    <a:effectLst/>
                    <a:latin typeface="Comic Sans MS" panose="030F0702030302020204" pitchFamily="66" charset="0"/>
                  </a:rPr>
                  <a:t>s'</a:t>
                </a:r>
                <a:endParaRPr kumimoji="0" lang="it-IT" altLang="it-IT" sz="1800" i="0" u="none" strike="noStrike" cap="none" normalizeH="0" baseline="0">
                  <a:ln>
                    <a:noFill/>
                  </a:ln>
                  <a:solidFill>
                    <a:schemeClr val="tx1"/>
                  </a:solidFill>
                  <a:effectLst/>
                </a:endParaRPr>
              </a:p>
            </p:txBody>
          </p:sp>
          <p:sp>
            <p:nvSpPr>
              <p:cNvPr id="21" name="Line 19">
                <a:extLst>
                  <a:ext uri="{FF2B5EF4-FFF2-40B4-BE49-F238E27FC236}">
                    <a16:creationId xmlns:a16="http://schemas.microsoft.com/office/drawing/2014/main" id="{2C379323-2AEF-702F-0A5E-E89A5DFC7AF5}"/>
                  </a:ext>
                </a:extLst>
              </p:cNvPr>
              <p:cNvSpPr>
                <a:spLocks noChangeShapeType="1"/>
              </p:cNvSpPr>
              <p:nvPr/>
            </p:nvSpPr>
            <p:spPr bwMode="auto">
              <a:xfrm flipV="1">
                <a:off x="5870" y="2302"/>
                <a:ext cx="0" cy="824"/>
              </a:xfrm>
              <a:prstGeom prst="line">
                <a:avLst/>
              </a:prstGeom>
              <a:grp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Line 20">
                <a:extLst>
                  <a:ext uri="{FF2B5EF4-FFF2-40B4-BE49-F238E27FC236}">
                    <a16:creationId xmlns:a16="http://schemas.microsoft.com/office/drawing/2014/main" id="{3C28BB7E-8974-215F-5707-7F51DE5BA80D}"/>
                  </a:ext>
                </a:extLst>
              </p:cNvPr>
              <p:cNvSpPr>
                <a:spLocks noChangeShapeType="1"/>
              </p:cNvSpPr>
              <p:nvPr/>
            </p:nvSpPr>
            <p:spPr bwMode="auto">
              <a:xfrm>
                <a:off x="4421" y="3126"/>
                <a:ext cx="0" cy="468"/>
              </a:xfrm>
              <a:prstGeom prst="line">
                <a:avLst/>
              </a:prstGeom>
              <a:grp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 name="Line 21">
                <a:extLst>
                  <a:ext uri="{FF2B5EF4-FFF2-40B4-BE49-F238E27FC236}">
                    <a16:creationId xmlns:a16="http://schemas.microsoft.com/office/drawing/2014/main" id="{6906416D-B397-BE0D-54E9-D8575F7DA436}"/>
                  </a:ext>
                </a:extLst>
              </p:cNvPr>
              <p:cNvSpPr>
                <a:spLocks noChangeShapeType="1"/>
              </p:cNvSpPr>
              <p:nvPr/>
            </p:nvSpPr>
            <p:spPr bwMode="auto">
              <a:xfrm>
                <a:off x="3743" y="3126"/>
                <a:ext cx="0" cy="422"/>
              </a:xfrm>
              <a:prstGeom prst="line">
                <a:avLst/>
              </a:prstGeom>
              <a:grp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4" name="Line 22">
                <a:extLst>
                  <a:ext uri="{FF2B5EF4-FFF2-40B4-BE49-F238E27FC236}">
                    <a16:creationId xmlns:a16="http://schemas.microsoft.com/office/drawing/2014/main" id="{5700D6CB-C842-4F49-8535-A79D0C15E41B}"/>
                  </a:ext>
                </a:extLst>
              </p:cNvPr>
              <p:cNvSpPr>
                <a:spLocks noChangeShapeType="1"/>
              </p:cNvSpPr>
              <p:nvPr/>
            </p:nvSpPr>
            <p:spPr bwMode="auto">
              <a:xfrm flipV="1">
                <a:off x="4421" y="2302"/>
                <a:ext cx="1449" cy="1292"/>
              </a:xfrm>
              <a:prstGeom prst="line">
                <a:avLst/>
              </a:prstGeom>
              <a:grp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5" name="Line 23">
                <a:extLst>
                  <a:ext uri="{FF2B5EF4-FFF2-40B4-BE49-F238E27FC236}">
                    <a16:creationId xmlns:a16="http://schemas.microsoft.com/office/drawing/2014/main" id="{F4540F16-91C9-3D33-462D-782D4BBF87B6}"/>
                  </a:ext>
                </a:extLst>
              </p:cNvPr>
              <p:cNvSpPr>
                <a:spLocks noChangeShapeType="1"/>
              </p:cNvSpPr>
              <p:nvPr/>
            </p:nvSpPr>
            <p:spPr bwMode="auto">
              <a:xfrm flipV="1">
                <a:off x="7064" y="2381"/>
                <a:ext cx="0" cy="745"/>
              </a:xfrm>
              <a:prstGeom prst="line">
                <a:avLst/>
              </a:prstGeom>
              <a:grp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6" name="Rectangle 24">
                <a:extLst>
                  <a:ext uri="{FF2B5EF4-FFF2-40B4-BE49-F238E27FC236}">
                    <a16:creationId xmlns:a16="http://schemas.microsoft.com/office/drawing/2014/main" id="{A3FCACC9-85AB-E355-56D5-2B36257DC501}"/>
                  </a:ext>
                </a:extLst>
              </p:cNvPr>
              <p:cNvSpPr>
                <a:spLocks noChangeArrowheads="1"/>
              </p:cNvSpPr>
              <p:nvPr/>
            </p:nvSpPr>
            <p:spPr bwMode="auto">
              <a:xfrm>
                <a:off x="2108" y="1061"/>
                <a:ext cx="386"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i="0" u="none" strike="noStrike" cap="none" normalizeH="0" baseline="0" dirty="0">
                    <a:ln>
                      <a:noFill/>
                    </a:ln>
                    <a:solidFill>
                      <a:srgbClr val="0000FF"/>
                    </a:solidFill>
                    <a:effectLst/>
                    <a:latin typeface="Comic Sans MS" panose="030F0702030302020204" pitchFamily="66" charset="0"/>
                  </a:rPr>
                  <a:t>Passo1</a:t>
                </a:r>
                <a:endParaRPr kumimoji="0" lang="it-IT" altLang="it-IT" sz="1400" i="0" u="none" strike="noStrike" cap="none" normalizeH="0" baseline="0" dirty="0">
                  <a:ln>
                    <a:noFill/>
                  </a:ln>
                  <a:solidFill>
                    <a:schemeClr val="tx1"/>
                  </a:solidFill>
                  <a:effectLst/>
                </a:endParaRPr>
              </a:p>
            </p:txBody>
          </p:sp>
          <p:sp>
            <p:nvSpPr>
              <p:cNvPr id="27" name="Rectangle 25">
                <a:extLst>
                  <a:ext uri="{FF2B5EF4-FFF2-40B4-BE49-F238E27FC236}">
                    <a16:creationId xmlns:a16="http://schemas.microsoft.com/office/drawing/2014/main" id="{AEB5523A-0C03-9936-F77E-AFF73F275C2F}"/>
                  </a:ext>
                </a:extLst>
              </p:cNvPr>
              <p:cNvSpPr>
                <a:spLocks noChangeArrowheads="1"/>
              </p:cNvSpPr>
              <p:nvPr/>
            </p:nvSpPr>
            <p:spPr bwMode="auto">
              <a:xfrm>
                <a:off x="2470" y="1060"/>
                <a:ext cx="5103"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i="0" u="none" strike="noStrike" cap="none" normalizeH="0" baseline="0" dirty="0">
                    <a:ln>
                      <a:noFill/>
                    </a:ln>
                    <a:solidFill>
                      <a:srgbClr val="0000FF"/>
                    </a:solidFill>
                    <a:effectLst/>
                    <a:latin typeface="Comic Sans MS" panose="030F0702030302020204" pitchFamily="66" charset="0"/>
                  </a:rPr>
                  <a:t>- Partendo dai piedi delle tracce si definiscono le tracce delle due rette (T</a:t>
                </a:r>
                <a:r>
                  <a:rPr kumimoji="0" lang="it-IT" altLang="it-IT" sz="1400" i="0" u="none" strike="noStrike" cap="none" normalizeH="0" baseline="-25000" dirty="0">
                    <a:ln>
                      <a:noFill/>
                    </a:ln>
                    <a:solidFill>
                      <a:srgbClr val="0000FF"/>
                    </a:solidFill>
                    <a:effectLst/>
                    <a:latin typeface="Comic Sans MS" panose="030F0702030302020204" pitchFamily="66" charset="0"/>
                  </a:rPr>
                  <a:t>1</a:t>
                </a:r>
                <a:r>
                  <a:rPr kumimoji="0" lang="it-IT" altLang="it-IT" sz="1400" i="0" u="none" strike="noStrike" cap="none" normalizeH="0" baseline="0" dirty="0">
                    <a:ln>
                      <a:noFill/>
                    </a:ln>
                    <a:solidFill>
                      <a:srgbClr val="0000FF"/>
                    </a:solidFill>
                    <a:effectLst/>
                    <a:latin typeface="Comic Sans MS" panose="030F0702030302020204" pitchFamily="66" charset="0"/>
                  </a:rPr>
                  <a:t>r;T</a:t>
                </a:r>
                <a:r>
                  <a:rPr kumimoji="0" lang="it-IT" altLang="it-IT" sz="1400" i="0" u="none" strike="noStrike" cap="none" normalizeH="0" baseline="-25000" dirty="0">
                    <a:ln>
                      <a:noFill/>
                    </a:ln>
                    <a:solidFill>
                      <a:srgbClr val="0000FF"/>
                    </a:solidFill>
                    <a:effectLst/>
                    <a:latin typeface="Comic Sans MS" panose="030F0702030302020204" pitchFamily="66" charset="0"/>
                  </a:rPr>
                  <a:t>2</a:t>
                </a:r>
                <a:r>
                  <a:rPr kumimoji="0" lang="it-IT" altLang="it-IT" sz="1400" i="0" u="none" strike="noStrike" cap="none" normalizeH="0" baseline="0" dirty="0">
                    <a:ln>
                      <a:noFill/>
                    </a:ln>
                    <a:solidFill>
                      <a:srgbClr val="0000FF"/>
                    </a:solidFill>
                    <a:effectLst/>
                    <a:latin typeface="Comic Sans MS" panose="030F0702030302020204" pitchFamily="66" charset="0"/>
                  </a:rPr>
                  <a:t>r) e (T</a:t>
                </a:r>
                <a:r>
                  <a:rPr kumimoji="0" lang="it-IT" altLang="it-IT" sz="1400" i="0" u="none" strike="noStrike" cap="none" normalizeH="0" baseline="-25000" dirty="0">
                    <a:ln>
                      <a:noFill/>
                    </a:ln>
                    <a:solidFill>
                      <a:srgbClr val="0000FF"/>
                    </a:solidFill>
                    <a:effectLst/>
                    <a:latin typeface="Comic Sans MS" panose="030F0702030302020204" pitchFamily="66" charset="0"/>
                  </a:rPr>
                  <a:t>1</a:t>
                </a:r>
                <a:r>
                  <a:rPr kumimoji="0" lang="it-IT" altLang="it-IT" sz="1400" i="0" u="none" strike="noStrike" cap="none" normalizeH="0" baseline="0" dirty="0">
                    <a:ln>
                      <a:noFill/>
                    </a:ln>
                    <a:solidFill>
                      <a:srgbClr val="0000FF"/>
                    </a:solidFill>
                    <a:effectLst/>
                    <a:latin typeface="Comic Sans MS" panose="030F0702030302020204" pitchFamily="66" charset="0"/>
                  </a:rPr>
                  <a:t>s;T</a:t>
                </a:r>
                <a:r>
                  <a:rPr kumimoji="0" lang="it-IT" altLang="it-IT" sz="1400" i="0" u="none" strike="noStrike" cap="none" normalizeH="0" baseline="-25000" dirty="0">
                    <a:ln>
                      <a:noFill/>
                    </a:ln>
                    <a:solidFill>
                      <a:srgbClr val="0000FF"/>
                    </a:solidFill>
                    <a:effectLst/>
                    <a:latin typeface="Comic Sans MS" panose="030F0702030302020204" pitchFamily="66" charset="0"/>
                  </a:rPr>
                  <a:t>2</a:t>
                </a:r>
                <a:r>
                  <a:rPr kumimoji="0" lang="it-IT" altLang="it-IT" sz="1400" i="0" u="none" strike="noStrike" cap="none" normalizeH="0" baseline="0" dirty="0">
                    <a:ln>
                      <a:noFill/>
                    </a:ln>
                    <a:solidFill>
                      <a:srgbClr val="0000FF"/>
                    </a:solidFill>
                    <a:effectLst/>
                    <a:latin typeface="Comic Sans MS" panose="030F0702030302020204" pitchFamily="66" charset="0"/>
                  </a:rPr>
                  <a:t>s)</a:t>
                </a:r>
                <a:endParaRPr kumimoji="0" lang="it-IT" altLang="it-IT" sz="1400" i="0" u="none" strike="noStrike" cap="none" normalizeH="0" baseline="0" dirty="0">
                  <a:ln>
                    <a:noFill/>
                  </a:ln>
                  <a:solidFill>
                    <a:schemeClr val="tx1"/>
                  </a:solidFill>
                  <a:effectLst/>
                </a:endParaRPr>
              </a:p>
            </p:txBody>
          </p:sp>
          <p:sp>
            <p:nvSpPr>
              <p:cNvPr id="46" name="Rectangle 27">
                <a:extLst>
                  <a:ext uri="{FF2B5EF4-FFF2-40B4-BE49-F238E27FC236}">
                    <a16:creationId xmlns:a16="http://schemas.microsoft.com/office/drawing/2014/main" id="{8979A575-4E11-D4D5-9F75-DF837BE45A83}"/>
                  </a:ext>
                </a:extLst>
              </p:cNvPr>
              <p:cNvSpPr>
                <a:spLocks noChangeArrowheads="1"/>
              </p:cNvSpPr>
              <p:nvPr/>
            </p:nvSpPr>
            <p:spPr bwMode="auto">
              <a:xfrm>
                <a:off x="4460" y="3566"/>
                <a:ext cx="99"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i="0" u="none" strike="noStrike" cap="none" normalizeH="0" baseline="0" dirty="0">
                    <a:ln>
                      <a:noFill/>
                    </a:ln>
                    <a:solidFill>
                      <a:srgbClr val="0000FF"/>
                    </a:solidFill>
                    <a:effectLst/>
                    <a:latin typeface="Comic Sans MS" panose="030F0702030302020204" pitchFamily="66" charset="0"/>
                  </a:rPr>
                  <a:t>T</a:t>
                </a:r>
                <a:endParaRPr kumimoji="0" lang="it-IT" altLang="it-IT" sz="1800" i="0" u="none" strike="noStrike" cap="none" normalizeH="0" baseline="0" dirty="0">
                  <a:ln>
                    <a:noFill/>
                  </a:ln>
                  <a:solidFill>
                    <a:schemeClr val="tx1"/>
                  </a:solidFill>
                  <a:effectLst/>
                </a:endParaRPr>
              </a:p>
            </p:txBody>
          </p:sp>
          <p:sp>
            <p:nvSpPr>
              <p:cNvPr id="59" name="Rectangle 28">
                <a:extLst>
                  <a:ext uri="{FF2B5EF4-FFF2-40B4-BE49-F238E27FC236}">
                    <a16:creationId xmlns:a16="http://schemas.microsoft.com/office/drawing/2014/main" id="{17A20B4B-FE94-D851-A685-9B0A4683E8E2}"/>
                  </a:ext>
                </a:extLst>
              </p:cNvPr>
              <p:cNvSpPr>
                <a:spLocks noChangeArrowheads="1"/>
              </p:cNvSpPr>
              <p:nvPr/>
            </p:nvSpPr>
            <p:spPr bwMode="auto">
              <a:xfrm>
                <a:off x="4560" y="3597"/>
                <a:ext cx="114" cy="1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i="0" u="none" strike="noStrike" cap="none" normalizeH="0" baseline="0" dirty="0">
                    <a:ln>
                      <a:noFill/>
                    </a:ln>
                    <a:solidFill>
                      <a:srgbClr val="0000FF"/>
                    </a:solidFill>
                    <a:effectLst/>
                    <a:latin typeface="Comic Sans MS" panose="030F0702030302020204" pitchFamily="66" charset="0"/>
                  </a:rPr>
                  <a:t>2r</a:t>
                </a:r>
                <a:endParaRPr kumimoji="0" lang="it-IT" altLang="it-IT" sz="1800" i="0" u="none" strike="noStrike" cap="none" normalizeH="0" baseline="0" dirty="0">
                  <a:ln>
                    <a:noFill/>
                  </a:ln>
                  <a:solidFill>
                    <a:schemeClr val="tx1"/>
                  </a:solidFill>
                  <a:effectLst/>
                </a:endParaRPr>
              </a:p>
            </p:txBody>
          </p:sp>
          <p:sp>
            <p:nvSpPr>
              <p:cNvPr id="1026" name="Rectangle 29">
                <a:extLst>
                  <a:ext uri="{FF2B5EF4-FFF2-40B4-BE49-F238E27FC236}">
                    <a16:creationId xmlns:a16="http://schemas.microsoft.com/office/drawing/2014/main" id="{8122C642-62CE-EFC4-8388-47FC2ECA7BF0}"/>
                  </a:ext>
                </a:extLst>
              </p:cNvPr>
              <p:cNvSpPr>
                <a:spLocks noChangeArrowheads="1"/>
              </p:cNvSpPr>
              <p:nvPr/>
            </p:nvSpPr>
            <p:spPr bwMode="auto">
              <a:xfrm>
                <a:off x="5883" y="2157"/>
                <a:ext cx="99"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i="0" u="none" strike="noStrike" cap="none" normalizeH="0" baseline="0" dirty="0">
                    <a:ln>
                      <a:noFill/>
                    </a:ln>
                    <a:solidFill>
                      <a:srgbClr val="0000FF"/>
                    </a:solidFill>
                    <a:effectLst/>
                    <a:latin typeface="Comic Sans MS" panose="030F0702030302020204" pitchFamily="66" charset="0"/>
                  </a:rPr>
                  <a:t>T</a:t>
                </a:r>
                <a:endParaRPr kumimoji="0" lang="it-IT" altLang="it-IT" sz="1800" i="0" u="none" strike="noStrike" cap="none" normalizeH="0" baseline="0" dirty="0">
                  <a:ln>
                    <a:noFill/>
                  </a:ln>
                  <a:solidFill>
                    <a:schemeClr val="tx1"/>
                  </a:solidFill>
                  <a:effectLst/>
                </a:endParaRPr>
              </a:p>
            </p:txBody>
          </p:sp>
          <p:sp>
            <p:nvSpPr>
              <p:cNvPr id="1031" name="Rectangle 30">
                <a:extLst>
                  <a:ext uri="{FF2B5EF4-FFF2-40B4-BE49-F238E27FC236}">
                    <a16:creationId xmlns:a16="http://schemas.microsoft.com/office/drawing/2014/main" id="{BC9BDA98-5AC2-3908-7485-2CBF34F582D7}"/>
                  </a:ext>
                </a:extLst>
              </p:cNvPr>
              <p:cNvSpPr>
                <a:spLocks noChangeArrowheads="1"/>
              </p:cNvSpPr>
              <p:nvPr/>
            </p:nvSpPr>
            <p:spPr bwMode="auto">
              <a:xfrm>
                <a:off x="5982" y="2196"/>
                <a:ext cx="115" cy="1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i="0" u="none" strike="noStrike" cap="none" normalizeH="0" baseline="0" dirty="0">
                    <a:ln>
                      <a:noFill/>
                    </a:ln>
                    <a:solidFill>
                      <a:srgbClr val="0000FF"/>
                    </a:solidFill>
                    <a:effectLst/>
                    <a:latin typeface="Comic Sans MS" panose="030F0702030302020204" pitchFamily="66" charset="0"/>
                  </a:rPr>
                  <a:t>2s</a:t>
                </a:r>
                <a:endParaRPr kumimoji="0" lang="it-IT" altLang="it-IT" sz="1800" i="0" u="none" strike="noStrike" cap="none" normalizeH="0" baseline="0" dirty="0">
                  <a:ln>
                    <a:noFill/>
                  </a:ln>
                  <a:solidFill>
                    <a:schemeClr val="tx1"/>
                  </a:solidFill>
                  <a:effectLst/>
                </a:endParaRPr>
              </a:p>
            </p:txBody>
          </p:sp>
          <p:sp>
            <p:nvSpPr>
              <p:cNvPr id="1034" name="Rectangle 31">
                <a:extLst>
                  <a:ext uri="{FF2B5EF4-FFF2-40B4-BE49-F238E27FC236}">
                    <a16:creationId xmlns:a16="http://schemas.microsoft.com/office/drawing/2014/main" id="{D99A8760-E45B-CFAE-604D-7DF3A060F6ED}"/>
                  </a:ext>
                </a:extLst>
              </p:cNvPr>
              <p:cNvSpPr>
                <a:spLocks noChangeArrowheads="1"/>
              </p:cNvSpPr>
              <p:nvPr/>
            </p:nvSpPr>
            <p:spPr bwMode="auto">
              <a:xfrm>
                <a:off x="7094" y="2242"/>
                <a:ext cx="99"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i="0" u="none" strike="noStrike" cap="none" normalizeH="0" baseline="0" dirty="0">
                    <a:ln>
                      <a:noFill/>
                    </a:ln>
                    <a:solidFill>
                      <a:srgbClr val="0000FF"/>
                    </a:solidFill>
                    <a:effectLst/>
                    <a:latin typeface="Comic Sans MS" panose="030F0702030302020204" pitchFamily="66" charset="0"/>
                  </a:rPr>
                  <a:t>T</a:t>
                </a:r>
                <a:endParaRPr kumimoji="0" lang="it-IT" altLang="it-IT" sz="1800" i="0" u="none" strike="noStrike" cap="none" normalizeH="0" baseline="0" dirty="0">
                  <a:ln>
                    <a:noFill/>
                  </a:ln>
                  <a:solidFill>
                    <a:schemeClr val="tx1"/>
                  </a:solidFill>
                  <a:effectLst/>
                </a:endParaRPr>
              </a:p>
            </p:txBody>
          </p:sp>
          <p:sp>
            <p:nvSpPr>
              <p:cNvPr id="1036" name="Rectangle 32">
                <a:extLst>
                  <a:ext uri="{FF2B5EF4-FFF2-40B4-BE49-F238E27FC236}">
                    <a16:creationId xmlns:a16="http://schemas.microsoft.com/office/drawing/2014/main" id="{63099E59-0940-D5E2-02F0-F678245CB57C}"/>
                  </a:ext>
                </a:extLst>
              </p:cNvPr>
              <p:cNvSpPr>
                <a:spLocks noChangeArrowheads="1"/>
              </p:cNvSpPr>
              <p:nvPr/>
            </p:nvSpPr>
            <p:spPr bwMode="auto">
              <a:xfrm>
                <a:off x="7194" y="2281"/>
                <a:ext cx="99" cy="1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i="0" u="none" strike="noStrike" cap="none" normalizeH="0" baseline="0" dirty="0">
                    <a:ln>
                      <a:noFill/>
                    </a:ln>
                    <a:solidFill>
                      <a:srgbClr val="0000FF"/>
                    </a:solidFill>
                    <a:effectLst/>
                    <a:latin typeface="Comic Sans MS" panose="030F0702030302020204" pitchFamily="66" charset="0"/>
                  </a:rPr>
                  <a:t>1s</a:t>
                </a:r>
                <a:endParaRPr kumimoji="0" lang="it-IT" altLang="it-IT" sz="1800" i="0" u="none" strike="noStrike" cap="none" normalizeH="0" baseline="0" dirty="0">
                  <a:ln>
                    <a:noFill/>
                  </a:ln>
                  <a:solidFill>
                    <a:schemeClr val="tx1"/>
                  </a:solidFill>
                  <a:effectLst/>
                </a:endParaRPr>
              </a:p>
            </p:txBody>
          </p:sp>
          <p:sp>
            <p:nvSpPr>
              <p:cNvPr id="1037" name="Rectangle 33">
                <a:extLst>
                  <a:ext uri="{FF2B5EF4-FFF2-40B4-BE49-F238E27FC236}">
                    <a16:creationId xmlns:a16="http://schemas.microsoft.com/office/drawing/2014/main" id="{9290A674-E583-A8A7-5016-77C41362E077}"/>
                  </a:ext>
                </a:extLst>
              </p:cNvPr>
              <p:cNvSpPr>
                <a:spLocks noChangeArrowheads="1"/>
              </p:cNvSpPr>
              <p:nvPr/>
            </p:nvSpPr>
            <p:spPr bwMode="auto">
              <a:xfrm>
                <a:off x="2108" y="1205"/>
                <a:ext cx="363"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i="0" u="none" strike="noStrike" cap="none" normalizeH="0" baseline="0" dirty="0">
                    <a:ln>
                      <a:noFill/>
                    </a:ln>
                    <a:solidFill>
                      <a:srgbClr val="FF0000"/>
                    </a:solidFill>
                    <a:effectLst/>
                    <a:latin typeface="Comic Sans MS" panose="030F0702030302020204" pitchFamily="66" charset="0"/>
                  </a:rPr>
                  <a:t>Passo2</a:t>
                </a:r>
                <a:endParaRPr kumimoji="0" lang="it-IT" altLang="it-IT" sz="1400" i="0" u="none" strike="noStrike" cap="none" normalizeH="0" baseline="0" dirty="0">
                  <a:ln>
                    <a:noFill/>
                  </a:ln>
                  <a:solidFill>
                    <a:schemeClr val="tx1"/>
                  </a:solidFill>
                  <a:effectLst/>
                </a:endParaRPr>
              </a:p>
            </p:txBody>
          </p:sp>
          <p:sp>
            <p:nvSpPr>
              <p:cNvPr id="1038" name="Rectangle 34">
                <a:extLst>
                  <a:ext uri="{FF2B5EF4-FFF2-40B4-BE49-F238E27FC236}">
                    <a16:creationId xmlns:a16="http://schemas.microsoft.com/office/drawing/2014/main" id="{048363E5-0F1B-335D-5DC7-47CD10BCB430}"/>
                  </a:ext>
                </a:extLst>
              </p:cNvPr>
              <p:cNvSpPr>
                <a:spLocks noChangeArrowheads="1"/>
              </p:cNvSpPr>
              <p:nvPr/>
            </p:nvSpPr>
            <p:spPr bwMode="auto">
              <a:xfrm>
                <a:off x="2488" y="1204"/>
                <a:ext cx="5085" cy="2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i="0" u="none" strike="noStrike" cap="none" normalizeH="0" baseline="0" dirty="0">
                    <a:ln>
                      <a:noFill/>
                    </a:ln>
                    <a:solidFill>
                      <a:srgbClr val="FF0000"/>
                    </a:solidFill>
                    <a:effectLst/>
                    <a:latin typeface="Comic Sans MS" panose="030F0702030302020204" pitchFamily="66" charset="0"/>
                  </a:rPr>
                  <a:t>- Collegando (somma) le prime due tracce </a:t>
                </a:r>
                <a:r>
                  <a:rPr kumimoji="0" lang="it-IT" altLang="it-IT" sz="1400" i="0" u="none" strike="noStrike" cap="none" normalizeH="0" baseline="0" dirty="0">
                    <a:ln>
                      <a:noFill/>
                    </a:ln>
                    <a:solidFill>
                      <a:srgbClr val="0000FF"/>
                    </a:solidFill>
                    <a:effectLst/>
                    <a:latin typeface="Comic Sans MS" panose="030F0702030302020204" pitchFamily="66" charset="0"/>
                  </a:rPr>
                  <a:t>(T</a:t>
                </a:r>
                <a:r>
                  <a:rPr kumimoji="0" lang="it-IT" altLang="it-IT" sz="1400" i="0" u="none" strike="noStrike" cap="none" normalizeH="0" baseline="-25000" dirty="0">
                    <a:ln>
                      <a:noFill/>
                    </a:ln>
                    <a:solidFill>
                      <a:srgbClr val="0000FF"/>
                    </a:solidFill>
                    <a:effectLst/>
                    <a:latin typeface="Comic Sans MS" panose="030F0702030302020204" pitchFamily="66" charset="0"/>
                  </a:rPr>
                  <a:t>1</a:t>
                </a:r>
                <a:r>
                  <a:rPr kumimoji="0" lang="it-IT" altLang="it-IT" sz="1400" i="0" u="none" strike="noStrike" cap="none" normalizeH="0" baseline="0" dirty="0">
                    <a:ln>
                      <a:noFill/>
                    </a:ln>
                    <a:solidFill>
                      <a:srgbClr val="0000FF"/>
                    </a:solidFill>
                    <a:effectLst/>
                    <a:latin typeface="Comic Sans MS" panose="030F0702030302020204" pitchFamily="66" charset="0"/>
                  </a:rPr>
                  <a:t>r+T</a:t>
                </a:r>
                <a:r>
                  <a:rPr kumimoji="0" lang="it-IT" altLang="it-IT" sz="1400" i="0" u="none" strike="noStrike" cap="none" normalizeH="0" baseline="-25000" dirty="0">
                    <a:ln>
                      <a:noFill/>
                    </a:ln>
                    <a:solidFill>
                      <a:srgbClr val="0000FF"/>
                    </a:solidFill>
                    <a:effectLst/>
                    <a:latin typeface="Comic Sans MS" panose="030F0702030302020204" pitchFamily="66" charset="0"/>
                  </a:rPr>
                  <a:t>1</a:t>
                </a:r>
                <a:r>
                  <a:rPr kumimoji="0" lang="it-IT" altLang="it-IT" sz="1400" i="0" u="none" strike="noStrike" cap="none" normalizeH="0" baseline="0" dirty="0">
                    <a:ln>
                      <a:noFill/>
                    </a:ln>
                    <a:solidFill>
                      <a:srgbClr val="0000FF"/>
                    </a:solidFill>
                    <a:effectLst/>
                    <a:latin typeface="Comic Sans MS" panose="030F0702030302020204" pitchFamily="66" charset="0"/>
                  </a:rPr>
                  <a:t>s)</a:t>
                </a:r>
                <a:r>
                  <a:rPr kumimoji="0" lang="it-IT" altLang="it-IT" sz="1400" i="0" u="none" strike="noStrike" cap="none" normalizeH="0" baseline="0" dirty="0">
                    <a:ln>
                      <a:noFill/>
                    </a:ln>
                    <a:solidFill>
                      <a:srgbClr val="C00000"/>
                    </a:solidFill>
                    <a:effectLst/>
                    <a:latin typeface="Comic Sans MS" panose="030F0702030302020204" pitchFamily="66" charset="0"/>
                  </a:rPr>
                  <a:t>=</a:t>
                </a:r>
                <a:r>
                  <a:rPr kumimoji="0" lang="it-IT" altLang="it-IT" sz="1400" i="0" u="none" strike="noStrike" cap="none" normalizeH="0" baseline="0" dirty="0">
                    <a:ln>
                      <a:noFill/>
                    </a:ln>
                    <a:solidFill>
                      <a:srgbClr val="FF0000"/>
                    </a:solidFill>
                    <a:effectLst/>
                    <a:latin typeface="Comic Sans MS" panose="030F0702030302020204" pitchFamily="66" charset="0"/>
                  </a:rPr>
                  <a:t>t</a:t>
                </a:r>
                <a:r>
                  <a:rPr kumimoji="0" lang="it-IT" altLang="it-IT" sz="1400" i="0" u="none" strike="noStrike" cap="none" normalizeH="0" baseline="-25000" dirty="0">
                    <a:ln>
                      <a:noFill/>
                    </a:ln>
                    <a:solidFill>
                      <a:srgbClr val="FF0000"/>
                    </a:solidFill>
                    <a:effectLst/>
                    <a:latin typeface="Comic Sans MS" panose="030F0702030302020204" pitchFamily="66" charset="0"/>
                  </a:rPr>
                  <a:t>1</a:t>
                </a:r>
                <a:r>
                  <a:rPr kumimoji="0" lang="it-IT" altLang="it-IT" sz="1400" i="0" u="none" strike="noStrike" cap="none" normalizeH="0" baseline="0" dirty="0">
                    <a:ln>
                      <a:noFill/>
                    </a:ln>
                    <a:solidFill>
                      <a:srgbClr val="FF0000"/>
                    </a:solidFill>
                    <a:effectLst/>
                    <a:latin typeface="Symbol" panose="05050102010706020507" pitchFamily="18" charset="2"/>
                  </a:rPr>
                  <a:t>a</a:t>
                </a:r>
                <a:r>
                  <a:rPr kumimoji="0" lang="it-IT" altLang="it-IT" sz="1400" i="0" u="none" strike="noStrike" cap="none" normalizeH="0" baseline="0" dirty="0">
                    <a:ln>
                      <a:noFill/>
                    </a:ln>
                    <a:solidFill>
                      <a:srgbClr val="FF0000"/>
                    </a:solidFill>
                    <a:effectLst/>
                    <a:latin typeface="Comic Sans MS" panose="030F0702030302020204" pitchFamily="66" charset="0"/>
                  </a:rPr>
                  <a:t> e le due seconde tracce </a:t>
                </a:r>
                <a:r>
                  <a:rPr kumimoji="0" lang="it-IT" altLang="it-IT" sz="1400" i="0" u="none" strike="noStrike" cap="none" normalizeH="0" baseline="0" dirty="0">
                    <a:ln>
                      <a:noFill/>
                    </a:ln>
                    <a:solidFill>
                      <a:srgbClr val="0000FF"/>
                    </a:solidFill>
                    <a:effectLst/>
                    <a:latin typeface="Comic Sans MS" panose="030F0702030302020204" pitchFamily="66" charset="0"/>
                  </a:rPr>
                  <a:t>(T</a:t>
                </a:r>
                <a:r>
                  <a:rPr kumimoji="0" lang="it-IT" altLang="it-IT" sz="1400" i="0" u="none" strike="noStrike" cap="none" normalizeH="0" baseline="-25000" dirty="0">
                    <a:ln>
                      <a:noFill/>
                    </a:ln>
                    <a:solidFill>
                      <a:srgbClr val="0000FF"/>
                    </a:solidFill>
                    <a:effectLst/>
                    <a:latin typeface="Comic Sans MS" panose="030F0702030302020204" pitchFamily="66" charset="0"/>
                  </a:rPr>
                  <a:t>2</a:t>
                </a:r>
                <a:r>
                  <a:rPr kumimoji="0" lang="it-IT" altLang="it-IT" sz="1400" i="0" u="none" strike="noStrike" cap="none" normalizeH="0" baseline="0" dirty="0">
                    <a:ln>
                      <a:noFill/>
                    </a:ln>
                    <a:solidFill>
                      <a:srgbClr val="0000FF"/>
                    </a:solidFill>
                    <a:effectLst/>
                    <a:latin typeface="Comic Sans MS" panose="030F0702030302020204" pitchFamily="66" charset="0"/>
                  </a:rPr>
                  <a:t>r+T</a:t>
                </a:r>
                <a:r>
                  <a:rPr kumimoji="0" lang="it-IT" altLang="it-IT" sz="1400" i="0" u="none" strike="noStrike" cap="none" normalizeH="0" baseline="-25000" dirty="0">
                    <a:ln>
                      <a:noFill/>
                    </a:ln>
                    <a:solidFill>
                      <a:srgbClr val="0000FF"/>
                    </a:solidFill>
                    <a:effectLst/>
                    <a:latin typeface="Comic Sans MS" panose="030F0702030302020204" pitchFamily="66" charset="0"/>
                  </a:rPr>
                  <a:t>2</a:t>
                </a:r>
                <a:r>
                  <a:rPr kumimoji="0" lang="it-IT" altLang="it-IT" sz="1400" i="0" u="none" strike="noStrike" cap="none" normalizeH="0" baseline="0" dirty="0">
                    <a:ln>
                      <a:noFill/>
                    </a:ln>
                    <a:solidFill>
                      <a:srgbClr val="0000FF"/>
                    </a:solidFill>
                    <a:effectLst/>
                    <a:latin typeface="Comic Sans MS" panose="030F0702030302020204" pitchFamily="66" charset="0"/>
                  </a:rPr>
                  <a:t>s)</a:t>
                </a:r>
                <a:r>
                  <a:rPr kumimoji="0" lang="it-IT" altLang="it-IT" sz="1400" i="0" u="none" strike="noStrike" cap="none" normalizeH="0" baseline="0" dirty="0">
                    <a:ln>
                      <a:noFill/>
                    </a:ln>
                    <a:solidFill>
                      <a:srgbClr val="C00000"/>
                    </a:solidFill>
                    <a:effectLst/>
                    <a:latin typeface="Comic Sans MS" panose="030F0702030302020204" pitchFamily="66" charset="0"/>
                  </a:rPr>
                  <a:t>=</a:t>
                </a:r>
                <a:r>
                  <a:rPr kumimoji="0" lang="it-IT" altLang="it-IT" sz="1400" i="0" u="none" strike="noStrike" cap="none" normalizeH="0" baseline="0" dirty="0">
                    <a:ln>
                      <a:noFill/>
                    </a:ln>
                    <a:solidFill>
                      <a:srgbClr val="FF0000"/>
                    </a:solidFill>
                    <a:effectLst/>
                    <a:latin typeface="Comic Sans MS" panose="030F0702030302020204" pitchFamily="66" charset="0"/>
                  </a:rPr>
                  <a:t>t</a:t>
                </a:r>
                <a:r>
                  <a:rPr kumimoji="0" lang="it-IT" altLang="it-IT" sz="1400" i="0" u="none" strike="noStrike" cap="none" normalizeH="0" baseline="-25000" dirty="0">
                    <a:ln>
                      <a:noFill/>
                    </a:ln>
                    <a:solidFill>
                      <a:srgbClr val="FF0000"/>
                    </a:solidFill>
                    <a:effectLst/>
                    <a:latin typeface="Comic Sans MS" panose="030F0702030302020204" pitchFamily="66" charset="0"/>
                  </a:rPr>
                  <a:t>2</a:t>
                </a:r>
                <a:r>
                  <a:rPr kumimoji="0" lang="it-IT" altLang="it-IT" sz="1400" i="0" u="none" strike="noStrike" cap="none" normalizeH="0" baseline="0" dirty="0">
                    <a:ln>
                      <a:noFill/>
                    </a:ln>
                    <a:solidFill>
                      <a:srgbClr val="FF0000"/>
                    </a:solidFill>
                    <a:effectLst/>
                    <a:latin typeface="Symbol" panose="05050102010706020507" pitchFamily="18" charset="2"/>
                  </a:rPr>
                  <a:t>a</a:t>
                </a:r>
                <a:r>
                  <a:rPr kumimoji="0" lang="it-IT" altLang="it-IT" sz="1400" i="0" u="none" strike="noStrike" cap="none" normalizeH="0" baseline="0" dirty="0">
                    <a:ln>
                      <a:noFill/>
                    </a:ln>
                    <a:solidFill>
                      <a:srgbClr val="FF0000"/>
                    </a:solidFill>
                    <a:effectLst/>
                    <a:latin typeface="Comic Sans MS" panose="030F0702030302020204" pitchFamily="66" charset="0"/>
                  </a:rPr>
                  <a:t> si ottengono due segmenti che costituiscono le tracce del piano </a:t>
                </a:r>
                <a:r>
                  <a:rPr kumimoji="0" lang="it-IT" altLang="it-IT" sz="1400" i="0" u="none" strike="noStrike" cap="none" normalizeH="0" baseline="0" dirty="0">
                    <a:ln>
                      <a:noFill/>
                    </a:ln>
                    <a:solidFill>
                      <a:srgbClr val="FF0000"/>
                    </a:solidFill>
                    <a:effectLst/>
                    <a:latin typeface="Symbol" panose="05050102010706020507" pitchFamily="18" charset="2"/>
                  </a:rPr>
                  <a:t>a</a:t>
                </a:r>
                <a:endParaRPr kumimoji="0" lang="it-IT" altLang="it-IT" sz="1400" i="0" u="none" strike="noStrike" cap="none" normalizeH="0" baseline="0" dirty="0">
                  <a:ln>
                    <a:noFill/>
                  </a:ln>
                  <a:solidFill>
                    <a:schemeClr val="tx1"/>
                  </a:solidFill>
                  <a:effectLst/>
                  <a:latin typeface="Symbol" panose="05050102010706020507" pitchFamily="18" charset="2"/>
                </a:endParaRPr>
              </a:p>
            </p:txBody>
          </p:sp>
          <p:sp>
            <p:nvSpPr>
              <p:cNvPr id="1041" name="Line 37">
                <a:extLst>
                  <a:ext uri="{FF2B5EF4-FFF2-40B4-BE49-F238E27FC236}">
                    <a16:creationId xmlns:a16="http://schemas.microsoft.com/office/drawing/2014/main" id="{A91F509F-A102-04CD-15A4-D37CF183A263}"/>
                  </a:ext>
                </a:extLst>
              </p:cNvPr>
              <p:cNvSpPr>
                <a:spLocks noChangeShapeType="1"/>
              </p:cNvSpPr>
              <p:nvPr/>
            </p:nvSpPr>
            <p:spPr bwMode="auto">
              <a:xfrm flipV="1">
                <a:off x="3743" y="2381"/>
                <a:ext cx="3321" cy="1167"/>
              </a:xfrm>
              <a:prstGeom prst="line">
                <a:avLst/>
              </a:prstGeom>
              <a:grp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28" name="Rectangle 27">
              <a:extLst>
                <a:ext uri="{FF2B5EF4-FFF2-40B4-BE49-F238E27FC236}">
                  <a16:creationId xmlns:a16="http://schemas.microsoft.com/office/drawing/2014/main" id="{7CB8F5C5-A3BC-79AE-7126-01D035834AA5}"/>
                </a:ext>
              </a:extLst>
            </p:cNvPr>
            <p:cNvSpPr>
              <a:spLocks noChangeArrowheads="1"/>
            </p:cNvSpPr>
            <p:nvPr/>
          </p:nvSpPr>
          <p:spPr bwMode="auto">
            <a:xfrm>
              <a:off x="5557325" y="5389780"/>
              <a:ext cx="255588" cy="2159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0" name="Rectangle 28">
              <a:extLst>
                <a:ext uri="{FF2B5EF4-FFF2-40B4-BE49-F238E27FC236}">
                  <a16:creationId xmlns:a16="http://schemas.microsoft.com/office/drawing/2014/main" id="{EDA6783F-FC39-16C9-9B36-FDB12BE6EA1E}"/>
                </a:ext>
              </a:extLst>
            </p:cNvPr>
            <p:cNvSpPr>
              <a:spLocks noChangeArrowheads="1"/>
            </p:cNvSpPr>
            <p:nvPr/>
          </p:nvSpPr>
          <p:spPr bwMode="auto">
            <a:xfrm>
              <a:off x="5716075" y="5451692"/>
              <a:ext cx="155492" cy="20005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FF"/>
                  </a:solidFill>
                  <a:effectLst/>
                  <a:latin typeface="Comic Sans MS" panose="030F0702030302020204" pitchFamily="66" charset="0"/>
                </a:rPr>
                <a:t>1r</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sp>
        <p:nvSpPr>
          <p:cNvPr id="29" name="Rectangle 33">
            <a:extLst>
              <a:ext uri="{FF2B5EF4-FFF2-40B4-BE49-F238E27FC236}">
                <a16:creationId xmlns:a16="http://schemas.microsoft.com/office/drawing/2014/main" id="{FA939F99-9E0B-9C41-C576-584F44CFEAFB}"/>
              </a:ext>
            </a:extLst>
          </p:cNvPr>
          <p:cNvSpPr>
            <a:spLocks noChangeArrowheads="1"/>
          </p:cNvSpPr>
          <p:nvPr/>
        </p:nvSpPr>
        <p:spPr bwMode="auto">
          <a:xfrm>
            <a:off x="3331369" y="2346960"/>
            <a:ext cx="575479" cy="21544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i="0" u="none" strike="noStrike" cap="none" normalizeH="0" baseline="0" dirty="0">
                <a:ln>
                  <a:noFill/>
                </a:ln>
                <a:solidFill>
                  <a:srgbClr val="FF0000"/>
                </a:solidFill>
                <a:effectLst/>
                <a:latin typeface="Comic Sans MS" panose="030F0702030302020204" pitchFamily="66" charset="0"/>
              </a:rPr>
              <a:t>Passo3</a:t>
            </a:r>
            <a:endParaRPr kumimoji="0" lang="it-IT" altLang="it-IT" sz="1400" i="0" u="none" strike="noStrike" cap="none" normalizeH="0" baseline="0" dirty="0">
              <a:ln>
                <a:noFill/>
              </a:ln>
              <a:solidFill>
                <a:schemeClr val="tx1"/>
              </a:solidFill>
              <a:effectLst/>
            </a:endParaRPr>
          </a:p>
        </p:txBody>
      </p:sp>
      <p:sp>
        <p:nvSpPr>
          <p:cNvPr id="31" name="Rectangle 34">
            <a:extLst>
              <a:ext uri="{FF2B5EF4-FFF2-40B4-BE49-F238E27FC236}">
                <a16:creationId xmlns:a16="http://schemas.microsoft.com/office/drawing/2014/main" id="{05CEE857-D9AB-7ABF-FBE6-DDC791999D38}"/>
              </a:ext>
            </a:extLst>
          </p:cNvPr>
          <p:cNvSpPr>
            <a:spLocks noChangeArrowheads="1"/>
          </p:cNvSpPr>
          <p:nvPr/>
        </p:nvSpPr>
        <p:spPr bwMode="auto">
          <a:xfrm>
            <a:off x="3935423" y="2347750"/>
            <a:ext cx="8072440" cy="21544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FF0000"/>
                </a:solidFill>
                <a:effectLst/>
                <a:latin typeface="Comic Sans MS" panose="030F0702030302020204" pitchFamily="66" charset="0"/>
              </a:rPr>
              <a:t>- Estendendo  i segmenti così definiti si ottengono le tracce t</a:t>
            </a:r>
            <a:r>
              <a:rPr kumimoji="0" lang="it-IT" altLang="it-IT" sz="1400" b="0" i="0" u="none" strike="noStrike" cap="none" normalizeH="0" baseline="-25000" dirty="0">
                <a:ln>
                  <a:noFill/>
                </a:ln>
                <a:solidFill>
                  <a:srgbClr val="FF0000"/>
                </a:solidFill>
                <a:effectLst/>
                <a:latin typeface="Comic Sans MS" panose="030F0702030302020204" pitchFamily="66" charset="0"/>
              </a:rPr>
              <a:t>1</a:t>
            </a:r>
            <a:r>
              <a:rPr kumimoji="0" lang="it-IT" altLang="it-IT" sz="1400" b="0" i="0" u="none" strike="noStrike" cap="none" normalizeH="0" baseline="0" dirty="0">
                <a:ln>
                  <a:noFill/>
                </a:ln>
                <a:solidFill>
                  <a:srgbClr val="FF0000"/>
                </a:solidFill>
                <a:effectLst/>
                <a:latin typeface="Symbol" panose="05050102010706020507" pitchFamily="18" charset="2"/>
              </a:rPr>
              <a:t>a</a:t>
            </a:r>
            <a:r>
              <a:rPr kumimoji="0" lang="it-IT" altLang="it-IT" sz="1400" b="0" i="0" u="none" strike="noStrike" cap="none" normalizeH="0" baseline="0" dirty="0">
                <a:ln>
                  <a:noFill/>
                </a:ln>
                <a:solidFill>
                  <a:srgbClr val="FF0000"/>
                </a:solidFill>
                <a:effectLst/>
                <a:latin typeface="Comic Sans MS" panose="030F0702030302020204" pitchFamily="66" charset="0"/>
              </a:rPr>
              <a:t> e t</a:t>
            </a:r>
            <a:r>
              <a:rPr kumimoji="0" lang="it-IT" altLang="it-IT" sz="1400" b="0" i="0" u="none" strike="noStrike" cap="none" normalizeH="0" baseline="-25000" dirty="0">
                <a:ln>
                  <a:noFill/>
                </a:ln>
                <a:solidFill>
                  <a:srgbClr val="FF0000"/>
                </a:solidFill>
                <a:effectLst/>
                <a:latin typeface="Comic Sans MS" panose="030F0702030302020204" pitchFamily="66" charset="0"/>
              </a:rPr>
              <a:t>2</a:t>
            </a:r>
            <a:r>
              <a:rPr kumimoji="0" lang="it-IT" altLang="it-IT" sz="1400" b="0" i="0" u="none" strike="noStrike" cap="none" normalizeH="0" baseline="0" dirty="0">
                <a:ln>
                  <a:noFill/>
                </a:ln>
                <a:solidFill>
                  <a:srgbClr val="FF0000"/>
                </a:solidFill>
                <a:effectLst/>
                <a:latin typeface="Symbol" panose="05050102010706020507" pitchFamily="18" charset="2"/>
              </a:rPr>
              <a:t>a</a:t>
            </a:r>
            <a:r>
              <a:rPr kumimoji="0" lang="it-IT" altLang="it-IT" sz="1400" b="0" i="0" u="none" strike="noStrike" cap="none" normalizeH="0" baseline="0" dirty="0">
                <a:ln>
                  <a:noFill/>
                </a:ln>
                <a:solidFill>
                  <a:srgbClr val="FF0000"/>
                </a:solidFill>
                <a:effectLst/>
                <a:latin typeface="Comic Sans MS" panose="030F0702030302020204" pitchFamily="66" charset="0"/>
              </a:rPr>
              <a:t> del piano passante per r//</a:t>
            </a:r>
            <a:r>
              <a:rPr kumimoji="0" lang="it-IT" altLang="it-IT" sz="1400" b="0" i="0" u="none" strike="noStrike" cap="none" normalizeH="0" baseline="0" dirty="0">
                <a:ln>
                  <a:noFill/>
                </a:ln>
                <a:solidFill>
                  <a:srgbClr val="002060"/>
                </a:solidFill>
                <a:effectLst/>
                <a:latin typeface="Comic Sans MS" panose="030F0702030302020204" pitchFamily="66" charset="0"/>
              </a:rPr>
              <a:t>s</a:t>
            </a:r>
            <a:endParaRPr kumimoji="0" lang="it-IT" altLang="it-IT" sz="1400" b="0" i="0" u="none" strike="noStrike" cap="none" normalizeH="0" baseline="0" dirty="0">
              <a:ln>
                <a:noFill/>
              </a:ln>
              <a:solidFill>
                <a:srgbClr val="002060"/>
              </a:solidFill>
              <a:effectLst/>
              <a:latin typeface="Symbol" panose="05050102010706020507" pitchFamily="18" charset="2"/>
            </a:endParaRPr>
          </a:p>
        </p:txBody>
      </p:sp>
      <p:sp>
        <p:nvSpPr>
          <p:cNvPr id="34" name="Line 22">
            <a:extLst>
              <a:ext uri="{FF2B5EF4-FFF2-40B4-BE49-F238E27FC236}">
                <a16:creationId xmlns:a16="http://schemas.microsoft.com/office/drawing/2014/main" id="{DAF5BD9D-27E4-DB66-F4BB-6F9781CB087E}"/>
              </a:ext>
            </a:extLst>
          </p:cNvPr>
          <p:cNvSpPr>
            <a:spLocks noChangeShapeType="1"/>
          </p:cNvSpPr>
          <p:nvPr/>
        </p:nvSpPr>
        <p:spPr bwMode="auto">
          <a:xfrm flipV="1">
            <a:off x="7114361" y="2796733"/>
            <a:ext cx="3164567" cy="2822614"/>
          </a:xfrm>
          <a:prstGeom prst="line">
            <a:avLst/>
          </a:prstGeom>
          <a:solidFill>
            <a:schemeClr val="accent4">
              <a:lumMod val="20000"/>
              <a:lumOff val="80000"/>
            </a:schemeClr>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5" name="Line 37">
            <a:extLst>
              <a:ext uri="{FF2B5EF4-FFF2-40B4-BE49-F238E27FC236}">
                <a16:creationId xmlns:a16="http://schemas.microsoft.com/office/drawing/2014/main" id="{695A7601-03E3-6C9E-0343-1BD9FD12AFB9}"/>
              </a:ext>
            </a:extLst>
          </p:cNvPr>
          <p:cNvSpPr>
            <a:spLocks noChangeShapeType="1"/>
          </p:cNvSpPr>
          <p:nvPr/>
        </p:nvSpPr>
        <p:spPr bwMode="auto">
          <a:xfrm flipV="1">
            <a:off x="3415147" y="5611717"/>
            <a:ext cx="2587006" cy="909074"/>
          </a:xfrm>
          <a:prstGeom prst="line">
            <a:avLst/>
          </a:prstGeom>
          <a:solidFill>
            <a:schemeClr val="accent4">
              <a:lumMod val="20000"/>
              <a:lumOff val="80000"/>
            </a:schemeClr>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8" name="CasellaDiTesto 37">
            <a:extLst>
              <a:ext uri="{FF2B5EF4-FFF2-40B4-BE49-F238E27FC236}">
                <a16:creationId xmlns:a16="http://schemas.microsoft.com/office/drawing/2014/main" id="{B040F621-56A1-69C3-C6DF-3BE09C3D1FAB}"/>
              </a:ext>
            </a:extLst>
          </p:cNvPr>
          <p:cNvSpPr txBox="1"/>
          <p:nvPr/>
        </p:nvSpPr>
        <p:spPr>
          <a:xfrm>
            <a:off x="56613" y="3885393"/>
            <a:ext cx="3060000" cy="1477328"/>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Che le due rette siano tracce del piano è provato dalla intersezione di queste con la lt nel medesimo punto</a:t>
            </a:r>
            <a:endParaRPr lang="it-IT" dirty="0"/>
          </a:p>
        </p:txBody>
      </p:sp>
      <p:sp>
        <p:nvSpPr>
          <p:cNvPr id="39" name="CasellaDiTesto 38">
            <a:extLst>
              <a:ext uri="{FF2B5EF4-FFF2-40B4-BE49-F238E27FC236}">
                <a16:creationId xmlns:a16="http://schemas.microsoft.com/office/drawing/2014/main" id="{3C5649A9-226B-1D65-7A64-0BC7A87C926A}"/>
              </a:ext>
            </a:extLst>
          </p:cNvPr>
          <p:cNvSpPr txBox="1"/>
          <p:nvPr/>
        </p:nvSpPr>
        <p:spPr>
          <a:xfrm>
            <a:off x="2283891" y="3419073"/>
            <a:ext cx="756000" cy="369332"/>
          </a:xfrm>
          <a:prstGeom prst="rect">
            <a:avLst/>
          </a:prstGeom>
          <a:solidFill>
            <a:schemeClr val="accent4">
              <a:lumMod val="20000"/>
              <a:lumOff val="80000"/>
            </a:schemeClr>
          </a:solidFill>
          <a:ln w="3175">
            <a:solidFill>
              <a:srgbClr val="C00000"/>
            </a:solidFill>
          </a:ln>
        </p:spPr>
        <p:txBody>
          <a:bodyPr wrap="square" rtlCol="0">
            <a:spAutoFit/>
          </a:bodyPr>
          <a:lstStyle/>
          <a:p>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(t</a:t>
            </a:r>
            <a:r>
              <a:rPr lang="it-IT" sz="18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endParaRPr lang="it-IT" dirty="0"/>
          </a:p>
        </p:txBody>
      </p:sp>
      <p:sp>
        <p:nvSpPr>
          <p:cNvPr id="40" name="CasellaDiTesto 39">
            <a:extLst>
              <a:ext uri="{FF2B5EF4-FFF2-40B4-BE49-F238E27FC236}">
                <a16:creationId xmlns:a16="http://schemas.microsoft.com/office/drawing/2014/main" id="{A1D88787-C453-AB5B-EACA-79561E9F3A2C}"/>
              </a:ext>
            </a:extLst>
          </p:cNvPr>
          <p:cNvSpPr txBox="1"/>
          <p:nvPr/>
        </p:nvSpPr>
        <p:spPr>
          <a:xfrm>
            <a:off x="2282963" y="2785740"/>
            <a:ext cx="756000" cy="369332"/>
          </a:xfrm>
          <a:prstGeom prst="rect">
            <a:avLst/>
          </a:prstGeom>
          <a:solidFill>
            <a:schemeClr val="accent4">
              <a:lumMod val="20000"/>
              <a:lumOff val="80000"/>
            </a:schemeClr>
          </a:solidFill>
          <a:ln w="3175">
            <a:solidFill>
              <a:srgbClr val="C00000"/>
            </a:solidFill>
          </a:ln>
        </p:spPr>
        <p:txBody>
          <a:bodyPr wrap="square" rtlCol="0">
            <a:spAutoFit/>
          </a:bodyPr>
          <a:lstStyle/>
          <a:p>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t>
            </a:r>
            <a:endParaRPr lang="it-IT" dirty="0"/>
          </a:p>
        </p:txBody>
      </p:sp>
      <p:sp>
        <p:nvSpPr>
          <p:cNvPr id="43" name="CasellaDiTesto 42">
            <a:extLst>
              <a:ext uri="{FF2B5EF4-FFF2-40B4-BE49-F238E27FC236}">
                <a16:creationId xmlns:a16="http://schemas.microsoft.com/office/drawing/2014/main" id="{D10E9CCD-54A5-13DB-6BD8-886C5EE5EBC3}"/>
              </a:ext>
            </a:extLst>
          </p:cNvPr>
          <p:cNvSpPr txBox="1"/>
          <p:nvPr/>
        </p:nvSpPr>
        <p:spPr>
          <a:xfrm>
            <a:off x="9812446" y="3038629"/>
            <a:ext cx="699796" cy="369332"/>
          </a:xfrm>
          <a:prstGeom prst="rect">
            <a:avLst/>
          </a:prstGeom>
          <a:noFill/>
        </p:spPr>
        <p:txBody>
          <a:bodyPr wrap="square">
            <a:spAutoFit/>
          </a:bodyPr>
          <a:lstStyle/>
          <a:p>
            <a:r>
              <a:rPr lang="it-IT" sz="18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25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800"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r>
              <a:rPr lang="it-IT" sz="18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a:t>
            </a:r>
            <a:endParaRPr lang="it-IT" dirty="0">
              <a:solidFill>
                <a:srgbClr val="FF0000"/>
              </a:solidFill>
            </a:endParaRPr>
          </a:p>
        </p:txBody>
      </p:sp>
      <p:sp>
        <p:nvSpPr>
          <p:cNvPr id="45" name="CasellaDiTesto 44">
            <a:extLst>
              <a:ext uri="{FF2B5EF4-FFF2-40B4-BE49-F238E27FC236}">
                <a16:creationId xmlns:a16="http://schemas.microsoft.com/office/drawing/2014/main" id="{3091137F-C3E7-5FEB-35CC-726EE8652F5B}"/>
              </a:ext>
            </a:extLst>
          </p:cNvPr>
          <p:cNvSpPr txBox="1"/>
          <p:nvPr/>
        </p:nvSpPr>
        <p:spPr>
          <a:xfrm>
            <a:off x="3681907" y="5913489"/>
            <a:ext cx="684000" cy="369332"/>
          </a:xfrm>
          <a:prstGeom prst="rect">
            <a:avLst/>
          </a:prstGeom>
          <a:noFill/>
        </p:spPr>
        <p:txBody>
          <a:bodyPr wrap="square">
            <a:spAutoFit/>
          </a:bodyPr>
          <a:lstStyle/>
          <a:p>
            <a:r>
              <a:rPr lang="it-IT" sz="18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25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r>
              <a:rPr lang="it-IT" sz="18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 </a:t>
            </a:r>
            <a:endParaRPr lang="it-IT" dirty="0">
              <a:solidFill>
                <a:srgbClr val="FF0000"/>
              </a:solidFill>
            </a:endParaRPr>
          </a:p>
        </p:txBody>
      </p:sp>
      <p:cxnSp>
        <p:nvCxnSpPr>
          <p:cNvPr id="48" name="Connettore 2 47">
            <a:extLst>
              <a:ext uri="{FF2B5EF4-FFF2-40B4-BE49-F238E27FC236}">
                <a16:creationId xmlns:a16="http://schemas.microsoft.com/office/drawing/2014/main" id="{EFC7CD10-F493-1E04-31AB-6321FFCD6330}"/>
              </a:ext>
            </a:extLst>
          </p:cNvPr>
          <p:cNvCxnSpPr>
            <a:cxnSpLocks/>
            <a:stCxn id="40" idx="3"/>
            <a:endCxn id="43" idx="1"/>
          </p:cNvCxnSpPr>
          <p:nvPr/>
        </p:nvCxnSpPr>
        <p:spPr>
          <a:xfrm>
            <a:off x="3038963" y="2970406"/>
            <a:ext cx="6773483" cy="252889"/>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Ovale 48">
            <a:extLst>
              <a:ext uri="{FF2B5EF4-FFF2-40B4-BE49-F238E27FC236}">
                <a16:creationId xmlns:a16="http://schemas.microsoft.com/office/drawing/2014/main" id="{AF60BAD6-C15C-AA7E-6F6A-45A263C704A9}"/>
              </a:ext>
            </a:extLst>
          </p:cNvPr>
          <p:cNvSpPr/>
          <p:nvPr/>
        </p:nvSpPr>
        <p:spPr>
          <a:xfrm>
            <a:off x="9810859" y="2921884"/>
            <a:ext cx="648000" cy="648000"/>
          </a:xfrm>
          <a:prstGeom prst="ellipse">
            <a:avLst/>
          </a:prstGeom>
          <a:solidFill>
            <a:srgbClr val="FF0000">
              <a:alpha val="20000"/>
            </a:srgbClr>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0" name="Ovale 49">
            <a:extLst>
              <a:ext uri="{FF2B5EF4-FFF2-40B4-BE49-F238E27FC236}">
                <a16:creationId xmlns:a16="http://schemas.microsoft.com/office/drawing/2014/main" id="{23B99967-0A6C-8DB2-0FC6-E685566FF9C6}"/>
              </a:ext>
            </a:extLst>
          </p:cNvPr>
          <p:cNvSpPr/>
          <p:nvPr/>
        </p:nvSpPr>
        <p:spPr>
          <a:xfrm>
            <a:off x="3713696" y="5792076"/>
            <a:ext cx="648000" cy="648000"/>
          </a:xfrm>
          <a:prstGeom prst="ellipse">
            <a:avLst/>
          </a:prstGeom>
          <a:solidFill>
            <a:srgbClr val="FF0000">
              <a:alpha val="20000"/>
            </a:srgbClr>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2" name="Connettore 2 51">
            <a:extLst>
              <a:ext uri="{FF2B5EF4-FFF2-40B4-BE49-F238E27FC236}">
                <a16:creationId xmlns:a16="http://schemas.microsoft.com/office/drawing/2014/main" id="{47DDACD4-0BFD-CF8B-A7E8-FB6602DBEE82}"/>
              </a:ext>
            </a:extLst>
          </p:cNvPr>
          <p:cNvCxnSpPr>
            <a:cxnSpLocks/>
            <a:stCxn id="39" idx="3"/>
            <a:endCxn id="50" idx="1"/>
          </p:cNvCxnSpPr>
          <p:nvPr/>
        </p:nvCxnSpPr>
        <p:spPr>
          <a:xfrm>
            <a:off x="3039891" y="3603739"/>
            <a:ext cx="768702" cy="2283234"/>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61" name="Gruppo 60">
            <a:extLst>
              <a:ext uri="{FF2B5EF4-FFF2-40B4-BE49-F238E27FC236}">
                <a16:creationId xmlns:a16="http://schemas.microsoft.com/office/drawing/2014/main" id="{9C210E5D-B426-D98A-964E-1F37E249C656}"/>
              </a:ext>
            </a:extLst>
          </p:cNvPr>
          <p:cNvGrpSpPr/>
          <p:nvPr/>
        </p:nvGrpSpPr>
        <p:grpSpPr>
          <a:xfrm>
            <a:off x="95114" y="1850623"/>
            <a:ext cx="3060000" cy="2071385"/>
            <a:chOff x="95114" y="1850623"/>
            <a:chExt cx="3060000" cy="2071385"/>
          </a:xfrm>
        </p:grpSpPr>
        <p:sp>
          <p:nvSpPr>
            <p:cNvPr id="32" name="CasellaDiTesto 31">
              <a:extLst>
                <a:ext uri="{FF2B5EF4-FFF2-40B4-BE49-F238E27FC236}">
                  <a16:creationId xmlns:a16="http://schemas.microsoft.com/office/drawing/2014/main" id="{6517F927-74CA-530B-531A-2410D7528507}"/>
                </a:ext>
              </a:extLst>
            </p:cNvPr>
            <p:cNvSpPr txBox="1"/>
            <p:nvPr/>
          </p:nvSpPr>
          <p:spPr>
            <a:xfrm>
              <a:off x="95114" y="1850623"/>
              <a:ext cx="3060000" cy="923330"/>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Estendendo i due segmenti di retta, di cui al passaggio 2, si determinano le rette</a:t>
              </a:r>
            </a:p>
          </p:txBody>
        </p:sp>
        <p:sp>
          <p:nvSpPr>
            <p:cNvPr id="56" name="CasellaDiTesto 55">
              <a:extLst>
                <a:ext uri="{FF2B5EF4-FFF2-40B4-BE49-F238E27FC236}">
                  <a16:creationId xmlns:a16="http://schemas.microsoft.com/office/drawing/2014/main" id="{3F6A3AAA-FED8-2DEB-2561-B16993D1B3FC}"/>
                </a:ext>
              </a:extLst>
            </p:cNvPr>
            <p:cNvSpPr txBox="1"/>
            <p:nvPr/>
          </p:nvSpPr>
          <p:spPr>
            <a:xfrm>
              <a:off x="111308" y="2721679"/>
              <a:ext cx="2133231" cy="1200329"/>
            </a:xfrm>
            <a:prstGeom prst="rect">
              <a:avLst/>
            </a:prstGeom>
            <a:noFill/>
          </p:spPr>
          <p:txBody>
            <a:bodyPr wrap="square" rtlCol="0">
              <a:spAutoFit/>
            </a:bodyPr>
            <a:lstStyle/>
            <a:p>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come tracce del piano </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 </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passante per le due </a:t>
              </a:r>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rette parallele (r//</a:t>
              </a:r>
              <a:r>
                <a:rPr lang="it-IT" dirty="0">
                  <a:solidFill>
                    <a:srgbClr val="002060"/>
                  </a:solidFill>
                  <a:latin typeface="Comic Sans MS" panose="030F0702030302020204" pitchFamily="66" charset="0"/>
                  <a:ea typeface="Times New Roman" panose="02020603050405020304" pitchFamily="18" charset="0"/>
                  <a:cs typeface="Arial" panose="020B0604020202020204" pitchFamily="34" charset="0"/>
                </a:rPr>
                <a:t>s</a:t>
              </a:r>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a:t>
              </a:r>
              <a:endParaRPr lang="it-IT" dirty="0">
                <a:solidFill>
                  <a:srgbClr val="C00000"/>
                </a:solidFill>
              </a:endParaRPr>
            </a:p>
          </p:txBody>
        </p:sp>
      </p:grpSp>
      <p:sp>
        <p:nvSpPr>
          <p:cNvPr id="63" name="CasellaDiTesto 62">
            <a:extLst>
              <a:ext uri="{FF2B5EF4-FFF2-40B4-BE49-F238E27FC236}">
                <a16:creationId xmlns:a16="http://schemas.microsoft.com/office/drawing/2014/main" id="{8F6A2D66-2FB1-0BF2-857F-762F24245D31}"/>
              </a:ext>
            </a:extLst>
          </p:cNvPr>
          <p:cNvSpPr txBox="1"/>
          <p:nvPr/>
        </p:nvSpPr>
        <p:spPr>
          <a:xfrm>
            <a:off x="56613" y="5324621"/>
            <a:ext cx="3160654" cy="923330"/>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Il controllo si conclude con la verifica di appartenenza delle rette al piano</a:t>
            </a:r>
            <a:endParaRPr lang="it-IT" dirty="0">
              <a:solidFill>
                <a:srgbClr val="C00000"/>
              </a:solidFill>
            </a:endParaRPr>
          </a:p>
        </p:txBody>
      </p:sp>
      <p:sp>
        <p:nvSpPr>
          <p:cNvPr id="1024" name="CasellaDiTesto 1023">
            <a:extLst>
              <a:ext uri="{FF2B5EF4-FFF2-40B4-BE49-F238E27FC236}">
                <a16:creationId xmlns:a16="http://schemas.microsoft.com/office/drawing/2014/main" id="{88967DB1-6EBB-138B-D9B7-C73E987D85B1}"/>
              </a:ext>
            </a:extLst>
          </p:cNvPr>
          <p:cNvSpPr txBox="1"/>
          <p:nvPr/>
        </p:nvSpPr>
        <p:spPr>
          <a:xfrm>
            <a:off x="655045" y="6258071"/>
            <a:ext cx="1728000" cy="432000"/>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solidFill>
                  <a:srgbClr val="C00000"/>
                </a:solidFill>
                <a:latin typeface="Comic Sans MS" panose="030F0702030302020204" pitchFamily="66" charset="0"/>
              </a:rPr>
              <a:t>(r//</a:t>
            </a:r>
            <a:r>
              <a:rPr lang="it-IT" sz="2400" dirty="0">
                <a:solidFill>
                  <a:srgbClr val="002060"/>
                </a:solidFill>
                <a:latin typeface="Comic Sans MS" panose="030F0702030302020204" pitchFamily="66" charset="0"/>
              </a:rPr>
              <a:t>s</a:t>
            </a:r>
            <a:r>
              <a:rPr lang="it-IT" sz="2400" dirty="0">
                <a:solidFill>
                  <a:srgbClr val="C00000"/>
                </a:solidFill>
                <a:latin typeface="Comic Sans MS" panose="030F0702030302020204" pitchFamily="66" charset="0"/>
              </a:rPr>
              <a:t>) </a:t>
            </a:r>
            <a:r>
              <a:rPr lang="it-IT" sz="2400" b="1"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Î</a:t>
            </a:r>
            <a:r>
              <a:rPr lang="it-IT" sz="2400" dirty="0">
                <a:solidFill>
                  <a:srgbClr val="C00000"/>
                </a:solidFill>
              </a:rPr>
              <a:t> </a:t>
            </a:r>
            <a:r>
              <a:rPr lang="it-IT" sz="2400" dirty="0">
                <a:solidFill>
                  <a:srgbClr val="FF0000"/>
                </a:solidFill>
                <a:latin typeface="Symbol" panose="05050102010706020507" pitchFamily="18" charset="2"/>
              </a:rPr>
              <a:t>a</a:t>
            </a:r>
          </a:p>
        </p:txBody>
      </p:sp>
      <p:cxnSp>
        <p:nvCxnSpPr>
          <p:cNvPr id="36" name="Connettore diritto 35">
            <a:extLst>
              <a:ext uri="{FF2B5EF4-FFF2-40B4-BE49-F238E27FC236}">
                <a16:creationId xmlns:a16="http://schemas.microsoft.com/office/drawing/2014/main" id="{52D88305-434D-E2FE-1B54-A58A3572F59B}"/>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0341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500" fill="hold"/>
                                        <p:tgtEl>
                                          <p:spTgt spid="61"/>
                                        </p:tgtEl>
                                        <p:attrNameLst>
                                          <p:attrName>ppt_w</p:attrName>
                                        </p:attrNameLst>
                                      </p:cBhvr>
                                      <p:tavLst>
                                        <p:tav tm="0">
                                          <p:val>
                                            <p:fltVal val="0"/>
                                          </p:val>
                                        </p:tav>
                                        <p:tav tm="100000">
                                          <p:val>
                                            <p:strVal val="#ppt_w"/>
                                          </p:val>
                                        </p:tav>
                                      </p:tavLst>
                                    </p:anim>
                                    <p:anim calcmode="lin" valueType="num">
                                      <p:cBhvr>
                                        <p:cTn id="32" dur="500" fill="hold"/>
                                        <p:tgtEl>
                                          <p:spTgt spid="61"/>
                                        </p:tgtEl>
                                        <p:attrNameLst>
                                          <p:attrName>ppt_h</p:attrName>
                                        </p:attrNameLst>
                                      </p:cBhvr>
                                      <p:tavLst>
                                        <p:tav tm="0">
                                          <p:val>
                                            <p:fltVal val="0"/>
                                          </p:val>
                                        </p:tav>
                                        <p:tav tm="100000">
                                          <p:val>
                                            <p:strVal val="#ppt_h"/>
                                          </p:val>
                                        </p:tav>
                                      </p:tavLst>
                                    </p:anim>
                                    <p:animEffect transition="in" filter="fade">
                                      <p:cBhvr>
                                        <p:cTn id="33" dur="5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par>
                                <p:cTn id="46" presetID="22" presetClass="entr" presetSubtype="8"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anim calcmode="lin" valueType="num">
                                      <p:cBhvr>
                                        <p:cTn id="52" dur="500" fill="hold"/>
                                        <p:tgtEl>
                                          <p:spTgt spid="43"/>
                                        </p:tgtEl>
                                        <p:attrNameLst>
                                          <p:attrName>ppt_x</p:attrName>
                                        </p:attrNameLst>
                                      </p:cBhvr>
                                      <p:tavLst>
                                        <p:tav tm="0">
                                          <p:val>
                                            <p:strVal val="#ppt_x"/>
                                          </p:val>
                                        </p:tav>
                                        <p:tav tm="100000">
                                          <p:val>
                                            <p:strVal val="#ppt_x"/>
                                          </p:val>
                                        </p:tav>
                                      </p:tavLst>
                                    </p:anim>
                                    <p:anim calcmode="lin" valueType="num">
                                      <p:cBhvr>
                                        <p:cTn id="53" dur="500" fill="hold"/>
                                        <p:tgtEl>
                                          <p:spTgt spid="43"/>
                                        </p:tgtEl>
                                        <p:attrNameLst>
                                          <p:attrName>ppt_y</p:attrName>
                                        </p:attrNameLst>
                                      </p:cBhvr>
                                      <p:tavLst>
                                        <p:tav tm="0">
                                          <p:val>
                                            <p:strVal val="#ppt_y+.1"/>
                                          </p:val>
                                        </p:tav>
                                        <p:tav tm="100000">
                                          <p:val>
                                            <p:strVal val="#ppt_y"/>
                                          </p:val>
                                        </p:tav>
                                      </p:tavLst>
                                    </p:anim>
                                  </p:childTnLst>
                                </p:cTn>
                              </p:par>
                              <p:par>
                                <p:cTn id="54" presetID="22" presetClass="entr" presetSubtype="4"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down)">
                                      <p:cBhvr>
                                        <p:cTn id="56" dur="500"/>
                                        <p:tgtEl>
                                          <p:spTgt spid="4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par>
                                <p:cTn id="69" presetID="22" presetClass="entr" presetSubtype="1"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up)">
                                      <p:cBhvr>
                                        <p:cTn id="71" dur="500"/>
                                        <p:tgtEl>
                                          <p:spTgt spid="52"/>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anim calcmode="lin" valueType="num">
                                      <p:cBhvr>
                                        <p:cTn id="75" dur="500" fill="hold"/>
                                        <p:tgtEl>
                                          <p:spTgt spid="45"/>
                                        </p:tgtEl>
                                        <p:attrNameLst>
                                          <p:attrName>ppt_x</p:attrName>
                                        </p:attrNameLst>
                                      </p:cBhvr>
                                      <p:tavLst>
                                        <p:tav tm="0">
                                          <p:val>
                                            <p:strVal val="#ppt_x"/>
                                          </p:val>
                                        </p:tav>
                                        <p:tav tm="100000">
                                          <p:val>
                                            <p:strVal val="#ppt_x"/>
                                          </p:val>
                                        </p:tav>
                                      </p:tavLst>
                                    </p:anim>
                                    <p:anim calcmode="lin" valueType="num">
                                      <p:cBhvr>
                                        <p:cTn id="76" dur="500" fill="hold"/>
                                        <p:tgtEl>
                                          <p:spTgt spid="45"/>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024"/>
                                        </p:tgtEl>
                                        <p:attrNameLst>
                                          <p:attrName>style.visibility</p:attrName>
                                        </p:attrNameLst>
                                      </p:cBhvr>
                                      <p:to>
                                        <p:strVal val="visible"/>
                                      </p:to>
                                    </p:set>
                                    <p:anim calcmode="lin" valueType="num">
                                      <p:cBhvr>
                                        <p:cTn id="98" dur="500" fill="hold"/>
                                        <p:tgtEl>
                                          <p:spTgt spid="1024"/>
                                        </p:tgtEl>
                                        <p:attrNameLst>
                                          <p:attrName>ppt_w</p:attrName>
                                        </p:attrNameLst>
                                      </p:cBhvr>
                                      <p:tavLst>
                                        <p:tav tm="0">
                                          <p:val>
                                            <p:fltVal val="0"/>
                                          </p:val>
                                        </p:tav>
                                        <p:tav tm="100000">
                                          <p:val>
                                            <p:strVal val="#ppt_w"/>
                                          </p:val>
                                        </p:tav>
                                      </p:tavLst>
                                    </p:anim>
                                    <p:anim calcmode="lin" valueType="num">
                                      <p:cBhvr>
                                        <p:cTn id="99" dur="500" fill="hold"/>
                                        <p:tgtEl>
                                          <p:spTgt spid="1024"/>
                                        </p:tgtEl>
                                        <p:attrNameLst>
                                          <p:attrName>ppt_h</p:attrName>
                                        </p:attrNameLst>
                                      </p:cBhvr>
                                      <p:tavLst>
                                        <p:tav tm="0">
                                          <p:val>
                                            <p:fltVal val="0"/>
                                          </p:val>
                                        </p:tav>
                                        <p:tav tm="100000">
                                          <p:val>
                                            <p:strVal val="#ppt_h"/>
                                          </p:val>
                                        </p:tav>
                                      </p:tavLst>
                                    </p:anim>
                                    <p:animEffect transition="in" filter="fade">
                                      <p:cBhvr>
                                        <p:cTn id="100"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1" grpId="0" animBg="1"/>
      <p:bldP spid="34" grpId="0" animBg="1"/>
      <p:bldP spid="35" grpId="0" animBg="1"/>
      <p:bldP spid="38" grpId="0"/>
      <p:bldP spid="39" grpId="0" animBg="1"/>
      <p:bldP spid="40" grpId="0" animBg="1"/>
      <p:bldP spid="43" grpId="0"/>
      <p:bldP spid="45" grpId="0"/>
      <p:bldP spid="49" grpId="0" animBg="1"/>
      <p:bldP spid="50" grpId="0" animBg="1"/>
      <p:bldP spid="63" grpId="0"/>
      <p:bldP spid="10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GENERICHE  PARALLELE  NEL  PRIMO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rot="16200000">
            <a:off x="-1277612" y="2424375"/>
            <a:ext cx="3866659" cy="1179429"/>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Verifica</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080692" y="434429"/>
            <a:ext cx="9000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generiche </a:t>
            </a:r>
            <a:r>
              <a:rPr lang="it-IT" dirty="0">
                <a:solidFill>
                  <a:srgbClr val="C00000"/>
                </a:solidFill>
                <a:latin typeface="Comic Sans MS" panose="030F0702030302020204" pitchFamily="66" charset="0"/>
              </a:rPr>
              <a:t>parallele</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 collocate nel primo diedro </a:t>
            </a:r>
          </a:p>
        </p:txBody>
      </p:sp>
      <p:sp>
        <p:nvSpPr>
          <p:cNvPr id="1048" name="Rectangle 40">
            <a:extLst>
              <a:ext uri="{FF2B5EF4-FFF2-40B4-BE49-F238E27FC236}">
                <a16:creationId xmlns:a16="http://schemas.microsoft.com/office/drawing/2014/main" id="{D7A6A52D-408C-3A64-FEB9-F5FFA4310F22}"/>
              </a:ext>
            </a:extLst>
          </p:cNvPr>
          <p:cNvSpPr>
            <a:spLocks noChangeArrowheads="1"/>
          </p:cNvSpPr>
          <p:nvPr/>
        </p:nvSpPr>
        <p:spPr bwMode="auto">
          <a:xfrm>
            <a:off x="9551987" y="-965727"/>
            <a:ext cx="5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a:t>
            </a:r>
            <a:endParaRPr kumimoji="0" lang="it-IT" alt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68" name="Rectangle 54">
            <a:extLst>
              <a:ext uri="{FF2B5EF4-FFF2-40B4-BE49-F238E27FC236}">
                <a16:creationId xmlns:a16="http://schemas.microsoft.com/office/drawing/2014/main" id="{B40ABD91-5344-AFB9-6F06-18D34E857CB7}"/>
              </a:ext>
            </a:extLst>
          </p:cNvPr>
          <p:cNvSpPr>
            <a:spLocks noChangeArrowheads="1"/>
          </p:cNvSpPr>
          <p:nvPr/>
        </p:nvSpPr>
        <p:spPr bwMode="auto">
          <a:xfrm>
            <a:off x="8524876" y="-2084388"/>
            <a:ext cx="1722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del piano cercato.</a:t>
            </a:r>
            <a:endParaRPr kumimoji="0" lang="it-IT" alt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Callout: freccia in giù 6">
            <a:extLst>
              <a:ext uri="{FF2B5EF4-FFF2-40B4-BE49-F238E27FC236}">
                <a16:creationId xmlns:a16="http://schemas.microsoft.com/office/drawing/2014/main" id="{8554AB09-A00F-F36D-6496-650AE2333520}"/>
              </a:ext>
            </a:extLst>
          </p:cNvPr>
          <p:cNvSpPr/>
          <p:nvPr/>
        </p:nvSpPr>
        <p:spPr>
          <a:xfrm rot="16200000">
            <a:off x="-100282" y="5323288"/>
            <a:ext cx="1512001" cy="1179429"/>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Risultato</a:t>
            </a:r>
          </a:p>
        </p:txBody>
      </p:sp>
      <p:sp>
        <p:nvSpPr>
          <p:cNvPr id="3" name="CasellaDiTesto 2">
            <a:extLst>
              <a:ext uri="{FF2B5EF4-FFF2-40B4-BE49-F238E27FC236}">
                <a16:creationId xmlns:a16="http://schemas.microsoft.com/office/drawing/2014/main" id="{FB41D967-B059-B8F7-66CC-9C5B9CD7258B}"/>
              </a:ext>
            </a:extLst>
          </p:cNvPr>
          <p:cNvSpPr txBox="1"/>
          <p:nvPr/>
        </p:nvSpPr>
        <p:spPr>
          <a:xfrm>
            <a:off x="1485900" y="1080760"/>
            <a:ext cx="10620000" cy="923330"/>
          </a:xfrm>
          <a:prstGeom prst="rect">
            <a:avLst/>
          </a:prstGeom>
          <a:noFill/>
          <a:ln w="3175">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La verifica grafica, eseguita mediante la condizione di appartenenza, risulta essere congruente sia con il problema geometrico (piano per due rette parallele), sia con l’aspetto descrittivo (ricerca del tipo di piano), sia con l’aspetto rappresentativo (determinazione delle tracce del piano)</a:t>
            </a:r>
            <a:endParaRPr lang="it-IT" dirty="0">
              <a:solidFill>
                <a:srgbClr val="C00000"/>
              </a:solidFill>
            </a:endParaRPr>
          </a:p>
        </p:txBody>
      </p:sp>
      <p:sp>
        <p:nvSpPr>
          <p:cNvPr id="13" name="CasellaDiTesto 12">
            <a:extLst>
              <a:ext uri="{FF2B5EF4-FFF2-40B4-BE49-F238E27FC236}">
                <a16:creationId xmlns:a16="http://schemas.microsoft.com/office/drawing/2014/main" id="{D9CB9289-92CC-98DB-72CE-965AC0FD91BB}"/>
              </a:ext>
            </a:extLst>
          </p:cNvPr>
          <p:cNvSpPr txBox="1"/>
          <p:nvPr/>
        </p:nvSpPr>
        <p:spPr>
          <a:xfrm>
            <a:off x="1485900" y="2114550"/>
            <a:ext cx="10620000" cy="923330"/>
          </a:xfrm>
          <a:prstGeom prst="rect">
            <a:avLst/>
          </a:prstGeom>
          <a:noFill/>
          <a:ln w="3175">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Le due rette assegnate r ed </a:t>
            </a:r>
            <a:r>
              <a:rPr lang="it-IT" sz="1800" dirty="0">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s</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infatti, appartengono al piano perché le rispettive tracce (due tracce prime e due tracce seconde) appartengono alle omonime tracce del piano (traccia prima di </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e traccia seconda di </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t>
            </a:r>
            <a:endParaRPr lang="it-IT" dirty="0">
              <a:solidFill>
                <a:srgbClr val="C00000"/>
              </a:solidFill>
            </a:endParaRPr>
          </a:p>
        </p:txBody>
      </p:sp>
      <p:sp>
        <p:nvSpPr>
          <p:cNvPr id="14" name="CasellaDiTesto 13">
            <a:extLst>
              <a:ext uri="{FF2B5EF4-FFF2-40B4-BE49-F238E27FC236}">
                <a16:creationId xmlns:a16="http://schemas.microsoft.com/office/drawing/2014/main" id="{70449A28-B352-878A-10D8-30573E2F5353}"/>
              </a:ext>
            </a:extLst>
          </p:cNvPr>
          <p:cNvSpPr txBox="1"/>
          <p:nvPr/>
        </p:nvSpPr>
        <p:spPr>
          <a:xfrm>
            <a:off x="1485900" y="3135690"/>
            <a:ext cx="10620000" cy="646331"/>
          </a:xfrm>
          <a:prstGeom prst="rect">
            <a:avLst/>
          </a:prstGeom>
          <a:noFill/>
          <a:ln w="3175">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Inoltre le due rette (r, </a:t>
            </a:r>
            <a:r>
              <a:rPr lang="it-IT" sz="1800" dirty="0">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s</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sono parallele perché le proiezioni della retta r (r’, r”) sono parallele alle rispettive omonime proiezioni della retta </a:t>
            </a:r>
            <a:r>
              <a:rPr lang="it-IT" sz="1800" dirty="0">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s(s’, s”)</a:t>
            </a:r>
            <a:endParaRPr lang="it-IT" dirty="0">
              <a:solidFill>
                <a:srgbClr val="C00000"/>
              </a:solidFill>
            </a:endParaRPr>
          </a:p>
        </p:txBody>
      </p:sp>
      <p:sp>
        <p:nvSpPr>
          <p:cNvPr id="16" name="CasellaDiTesto 15">
            <a:extLst>
              <a:ext uri="{FF2B5EF4-FFF2-40B4-BE49-F238E27FC236}">
                <a16:creationId xmlns:a16="http://schemas.microsoft.com/office/drawing/2014/main" id="{EF884056-D59B-2F24-25AC-11D72638AC4D}"/>
              </a:ext>
            </a:extLst>
          </p:cNvPr>
          <p:cNvSpPr txBox="1"/>
          <p:nvPr/>
        </p:nvSpPr>
        <p:spPr>
          <a:xfrm>
            <a:off x="1493106" y="3867419"/>
            <a:ext cx="10620000" cy="1080000"/>
          </a:xfrm>
          <a:prstGeom prst="rect">
            <a:avLst/>
          </a:prstGeom>
          <a:noFill/>
          <a:ln w="3175">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Quindi resta completamente verificata la condizione</a:t>
            </a:r>
          </a:p>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p>
          <a:p>
            <a:endParaRPr lang="it-IT" dirty="0">
              <a:solidFill>
                <a:srgbClr val="C00000"/>
              </a:solidFill>
            </a:endParaRPr>
          </a:p>
        </p:txBody>
      </p:sp>
      <p:sp>
        <p:nvSpPr>
          <p:cNvPr id="20" name="CasellaDiTesto 19">
            <a:extLst>
              <a:ext uri="{FF2B5EF4-FFF2-40B4-BE49-F238E27FC236}">
                <a16:creationId xmlns:a16="http://schemas.microsoft.com/office/drawing/2014/main" id="{8726C8CA-5281-0A0E-3C64-619EEB55069E}"/>
              </a:ext>
            </a:extLst>
          </p:cNvPr>
          <p:cNvSpPr txBox="1"/>
          <p:nvPr/>
        </p:nvSpPr>
        <p:spPr>
          <a:xfrm>
            <a:off x="4943476" y="4325656"/>
            <a:ext cx="3564000" cy="461665"/>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r>
              <a:rPr lang="it-IT" sz="2400" dirty="0">
                <a:effectLst/>
                <a:latin typeface="Symbol" panose="05050102010706020507" pitchFamily="18" charset="2"/>
                <a:ea typeface="Times New Roman" panose="02020603050405020304" pitchFamily="18" charset="0"/>
                <a:cs typeface="Arial" panose="020B0604020202020204" pitchFamily="34" charset="0"/>
              </a:rPr>
              <a:t> </a:t>
            </a:r>
            <a:r>
              <a:rPr lang="it-IT" sz="2400" b="1"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Ì</a:t>
            </a:r>
            <a:r>
              <a:rPr lang="it-IT" sz="2400" dirty="0">
                <a:effectLst/>
                <a:latin typeface="Symbol" panose="05050102010706020507" pitchFamily="18" charset="2"/>
                <a:ea typeface="Times New Roman" panose="02020603050405020304" pitchFamily="18" charset="0"/>
                <a:cs typeface="Symbol" panose="05050102010706020507" pitchFamily="18" charset="2"/>
              </a:rPr>
              <a:t> </a:t>
            </a:r>
            <a:r>
              <a:rPr lang="it-IT" sz="24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 //</a:t>
            </a:r>
            <a:r>
              <a:rPr lang="it-IT" sz="2400" dirty="0">
                <a:effectLst/>
                <a:latin typeface="Comic Sans MS" panose="030F0702030302020204" pitchFamily="66" charset="0"/>
                <a:ea typeface="Times New Roman" panose="02020603050405020304" pitchFamily="18" charset="0"/>
                <a:cs typeface="Symbol" panose="05050102010706020507" pitchFamily="18" charset="2"/>
              </a:rPr>
              <a:t> </a:t>
            </a:r>
            <a:r>
              <a:rPr lang="it-IT" sz="2400" dirty="0">
                <a:solidFill>
                  <a:srgbClr val="002060"/>
                </a:solidFill>
                <a:effectLst/>
                <a:latin typeface="Comic Sans MS" panose="030F0702030302020204" pitchFamily="66" charset="0"/>
                <a:ea typeface="Times New Roman" panose="02020603050405020304" pitchFamily="18" charset="0"/>
                <a:cs typeface="Symbol" panose="05050102010706020507" pitchFamily="18" charset="2"/>
              </a:rPr>
              <a:t>s’</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r>
              <a:rPr lang="it-IT" sz="2400" dirty="0">
                <a:effectLst/>
                <a:latin typeface="Comic Sans MS" panose="030F0702030302020204" pitchFamily="66" charset="0"/>
                <a:ea typeface="Times New Roman" panose="02020603050405020304" pitchFamily="18" charset="0"/>
                <a:cs typeface="Symbol" panose="05050102010706020507" pitchFamily="18" charset="2"/>
              </a:rPr>
              <a:t>; </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 //</a:t>
            </a:r>
            <a:r>
              <a:rPr lang="it-IT" sz="2400" dirty="0">
                <a:effectLst/>
                <a:latin typeface="Comic Sans MS" panose="030F0702030302020204" pitchFamily="66" charset="0"/>
                <a:ea typeface="Times New Roman" panose="02020603050405020304" pitchFamily="18" charset="0"/>
                <a:cs typeface="Symbol" panose="05050102010706020507" pitchFamily="18" charset="2"/>
              </a:rPr>
              <a:t> </a:t>
            </a:r>
            <a:r>
              <a:rPr lang="it-IT" sz="2400" dirty="0">
                <a:solidFill>
                  <a:srgbClr val="002060"/>
                </a:solidFill>
                <a:effectLst/>
                <a:latin typeface="Comic Sans MS" panose="030F0702030302020204" pitchFamily="66" charset="0"/>
                <a:ea typeface="Times New Roman" panose="02020603050405020304" pitchFamily="18" charset="0"/>
                <a:cs typeface="Symbol" panose="05050102010706020507" pitchFamily="18" charset="2"/>
              </a:rPr>
              <a:t>s”</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r>
              <a:rPr lang="it-IT" sz="24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a:t>
            </a:r>
            <a:endParaRPr lang="it-IT" sz="2400" dirty="0">
              <a:solidFill>
                <a:srgbClr val="C00000"/>
              </a:solidFill>
            </a:endParaRPr>
          </a:p>
        </p:txBody>
      </p:sp>
      <p:sp>
        <p:nvSpPr>
          <p:cNvPr id="23" name="CasellaDiTesto 22">
            <a:extLst>
              <a:ext uri="{FF2B5EF4-FFF2-40B4-BE49-F238E27FC236}">
                <a16:creationId xmlns:a16="http://schemas.microsoft.com/office/drawing/2014/main" id="{488D2687-7483-B08F-DD7D-819621701F05}"/>
              </a:ext>
            </a:extLst>
          </p:cNvPr>
          <p:cNvSpPr txBox="1"/>
          <p:nvPr/>
        </p:nvSpPr>
        <p:spPr>
          <a:xfrm>
            <a:off x="1485899" y="5181600"/>
            <a:ext cx="10620000" cy="1476000"/>
          </a:xfrm>
          <a:prstGeom prst="rect">
            <a:avLst/>
          </a:prstGeom>
          <a:noFill/>
          <a:ln w="6350">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Dallo studio delle tracce del piano possiamo risalire, poi, alla tipologia descrittiva del piano che si caratterizza come “</a:t>
            </a:r>
            <a:r>
              <a:rPr lang="it-IT" sz="1800" b="1"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piano generico nel primo diedro</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avente le seguenti caratteristiche geometrico-descrittive</a:t>
            </a:r>
            <a:endParaRPr lang="it-IT" dirty="0">
              <a:solidFill>
                <a:srgbClr val="C00000"/>
              </a:solidFill>
            </a:endParaRPr>
          </a:p>
        </p:txBody>
      </p:sp>
      <p:sp>
        <p:nvSpPr>
          <p:cNvPr id="24" name="CasellaDiTesto 23">
            <a:extLst>
              <a:ext uri="{FF2B5EF4-FFF2-40B4-BE49-F238E27FC236}">
                <a16:creationId xmlns:a16="http://schemas.microsoft.com/office/drawing/2014/main" id="{4F3FCF6C-D5CD-6E64-C6B2-24E3D9A30F88}"/>
              </a:ext>
            </a:extLst>
          </p:cNvPr>
          <p:cNvSpPr txBox="1"/>
          <p:nvPr/>
        </p:nvSpPr>
        <p:spPr>
          <a:xfrm>
            <a:off x="5029200" y="6143625"/>
            <a:ext cx="3390900" cy="461665"/>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effectLst/>
                <a:latin typeface="Symbol" panose="05050102010706020507" pitchFamily="18" charset="2"/>
                <a:ea typeface="Times New Roman" panose="02020603050405020304" pitchFamily="18" charset="0"/>
                <a:cs typeface="Symbol" panose="05050102010706020507" pitchFamily="18" charset="2"/>
              </a:rPr>
              <a:t> </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a:t>
            </a:r>
            <a:r>
              <a:rPr lang="it-IT" sz="2400" dirty="0">
                <a:solidFill>
                  <a:srgbClr val="002060"/>
                </a:solidFill>
                <a:effectLst/>
                <a:latin typeface="Comic Sans MS" panose="030F0702030302020204" pitchFamily="66" charset="0"/>
                <a:ea typeface="Times New Roman" panose="02020603050405020304" pitchFamily="18" charset="0"/>
                <a:cs typeface="Symbol" panose="05050102010706020507" pitchFamily="18" charset="2"/>
              </a:rPr>
              <a:t>s</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 </a:t>
            </a:r>
            <a:r>
              <a:rPr lang="it-IT" sz="24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Î </a:t>
            </a:r>
            <a:r>
              <a:rPr lang="it-IT" sz="2400"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r>
              <a:rPr lang="it-IT" sz="24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 </a:t>
            </a:r>
            <a:r>
              <a:rPr lang="it-IT" sz="24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t>
            </a:r>
            <a:r>
              <a:rPr lang="it-IT" sz="24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Ðp</a:t>
            </a:r>
            <a:r>
              <a:rPr lang="it-IT" sz="2400" baseline="-250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1</a:t>
            </a:r>
            <a:r>
              <a:rPr lang="it-IT" sz="2400" baseline="300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a:t>
            </a:r>
            <a:r>
              <a:rPr lang="it-IT" sz="24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 Ðp</a:t>
            </a:r>
            <a:r>
              <a:rPr lang="it-IT" sz="2400" baseline="-250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2</a:t>
            </a:r>
            <a:r>
              <a:rPr lang="it-IT" sz="2400" baseline="300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endParaRPr lang="it-IT" sz="2400" dirty="0">
              <a:solidFill>
                <a:srgbClr val="C00000"/>
              </a:solidFill>
            </a:endParaRPr>
          </a:p>
        </p:txBody>
      </p:sp>
      <p:cxnSp>
        <p:nvCxnSpPr>
          <p:cNvPr id="6" name="Connettore diritto 5">
            <a:extLst>
              <a:ext uri="{FF2B5EF4-FFF2-40B4-BE49-F238E27FC236}">
                <a16:creationId xmlns:a16="http://schemas.microsoft.com/office/drawing/2014/main" id="{FCDB5E54-5AAA-7232-EEE0-C9C06DF4E416}"/>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928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P spid="13" grpId="0" animBg="1"/>
      <p:bldP spid="14" grpId="0" animBg="1"/>
      <p:bldP spid="16" grpId="0" animBg="1"/>
      <p:bldP spid="20"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14EA2FA-4460-9D69-7F70-96B76683B060}"/>
              </a:ext>
            </a:extLst>
          </p:cNvPr>
          <p:cNvSpPr>
            <a:spLocks noChangeArrowheads="1"/>
          </p:cNvSpPr>
          <p:nvPr/>
        </p:nvSpPr>
        <p:spPr bwMode="auto">
          <a:xfrm>
            <a:off x="30000" y="2971800"/>
            <a:ext cx="12071804" cy="1132618"/>
          </a:xfrm>
          <a:prstGeom prst="rect">
            <a:avLst/>
          </a:prstGeom>
          <a:noFill/>
          <a:ln w="31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Per maggiore completezza ed approfondimento degli argomenti si può consultare il seguente sito</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hlinkClick r:id="rId2">
                  <a:extLst>
                    <a:ext uri="{A12FA001-AC4F-418D-AE19-62706E023703}">
                      <ahyp:hlinkClr xmlns:ahyp="http://schemas.microsoft.com/office/drawing/2018/hyperlinkcolor" val="tx"/>
                    </a:ext>
                  </a:extLst>
                </a:hlinkClick>
              </a:rPr>
              <a:t>https://www.eliofragassi.it/</a:t>
            </a:r>
            <a:endPar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altLang="it-IT" sz="76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p:txBody>
      </p:sp>
      <p:sp>
        <p:nvSpPr>
          <p:cNvPr id="3" name="CasellaDiTesto 2">
            <a:hlinkClick r:id="rId3" action="ppaction://hlinksldjump"/>
            <a:extLst>
              <a:ext uri="{FF2B5EF4-FFF2-40B4-BE49-F238E27FC236}">
                <a16:creationId xmlns:a16="http://schemas.microsoft.com/office/drawing/2014/main" id="{FF0BE0B7-6544-0BF6-6E16-F3F68ACA25A8}"/>
              </a:ext>
            </a:extLst>
          </p:cNvPr>
          <p:cNvSpPr txBox="1"/>
          <p:nvPr/>
        </p:nvSpPr>
        <p:spPr>
          <a:xfrm>
            <a:off x="4940008" y="4377025"/>
            <a:ext cx="2311984" cy="461665"/>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5" name="Connettore diritto 4">
            <a:extLst>
              <a:ext uri="{FF2B5EF4-FFF2-40B4-BE49-F238E27FC236}">
                <a16:creationId xmlns:a16="http://schemas.microsoft.com/office/drawing/2014/main" id="{B1F72F59-71EA-07E1-2B17-3F141805D6A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228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Widescreen</PresentationFormat>
  <Paragraphs>164</Paragraphs>
  <Slides>7</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Calibri</vt:lpstr>
      <vt:lpstr>Calibri Light</vt:lpstr>
      <vt:lpstr>Comic Sans MS</vt:lpstr>
      <vt:lpstr>Symbol</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Elio Fragassi</dc:creator>
  <cp:lastModifiedBy>Elio Fragassi</cp:lastModifiedBy>
  <cp:revision>22</cp:revision>
  <dcterms:created xsi:type="dcterms:W3CDTF">2024-10-04T16:31:32Z</dcterms:created>
  <dcterms:modified xsi:type="dcterms:W3CDTF">2024-10-23T13:49:07Z</dcterms:modified>
</cp:coreProperties>
</file>